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xml" ContentType="application/vnd.openxmlformats-officedocument.themeOverr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88" r:id="rId2"/>
    <p:sldMasterId id="2147483900" r:id="rId3"/>
    <p:sldMasterId id="2147483912" r:id="rId4"/>
  </p:sldMasterIdLst>
  <p:notesMasterIdLst>
    <p:notesMasterId r:id="rId28"/>
  </p:notesMasterIdLst>
  <p:sldIdLst>
    <p:sldId id="387" r:id="rId5"/>
    <p:sldId id="390" r:id="rId6"/>
    <p:sldId id="338" r:id="rId7"/>
    <p:sldId id="386" r:id="rId8"/>
    <p:sldId id="340" r:id="rId9"/>
    <p:sldId id="305" r:id="rId10"/>
    <p:sldId id="358" r:id="rId11"/>
    <p:sldId id="388" r:id="rId12"/>
    <p:sldId id="356" r:id="rId13"/>
    <p:sldId id="421" r:id="rId14"/>
    <p:sldId id="378" r:id="rId15"/>
    <p:sldId id="360" r:id="rId16"/>
    <p:sldId id="357" r:id="rId17"/>
    <p:sldId id="362" r:id="rId18"/>
    <p:sldId id="423" r:id="rId19"/>
    <p:sldId id="371" r:id="rId20"/>
    <p:sldId id="385" r:id="rId21"/>
    <p:sldId id="413" r:id="rId22"/>
    <p:sldId id="412" r:id="rId23"/>
    <p:sldId id="415" r:id="rId24"/>
    <p:sldId id="416" r:id="rId25"/>
    <p:sldId id="417" r:id="rId26"/>
    <p:sldId id="41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91384E45-D1B7-4686-B3CC-B4A624CDE6E2}">
          <p14:sldIdLst>
            <p14:sldId id="387"/>
            <p14:sldId id="390"/>
            <p14:sldId id="338"/>
            <p14:sldId id="386"/>
            <p14:sldId id="340"/>
            <p14:sldId id="305"/>
            <p14:sldId id="358"/>
            <p14:sldId id="388"/>
            <p14:sldId id="356"/>
            <p14:sldId id="421"/>
            <p14:sldId id="378"/>
            <p14:sldId id="360"/>
            <p14:sldId id="357"/>
            <p14:sldId id="362"/>
            <p14:sldId id="423"/>
            <p14:sldId id="371"/>
            <p14:sldId id="385"/>
            <p14:sldId id="413"/>
            <p14:sldId id="412"/>
            <p14:sldId id="415"/>
            <p14:sldId id="416"/>
            <p14:sldId id="417"/>
            <p14:sldId id="4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kke" initials="R" lastIdx="13" clrIdx="0">
    <p:extLst>
      <p:ext uri="{19B8F6BF-5375-455C-9EA6-DF929625EA0E}">
        <p15:presenceInfo xmlns:p15="http://schemas.microsoft.com/office/powerpoint/2012/main" userId="Rikke" providerId="None"/>
      </p:ext>
    </p:extLst>
  </p:cmAuthor>
  <p:cmAuthor id="2" name="ReDDS-Aude" initials="R" lastIdx="18" clrIdx="1">
    <p:extLst>
      <p:ext uri="{19B8F6BF-5375-455C-9EA6-DF929625EA0E}">
        <p15:presenceInfo xmlns:p15="http://schemas.microsoft.com/office/powerpoint/2012/main" userId="ReDDS-Aude" providerId="None"/>
      </p:ext>
    </p:extLst>
  </p:cmAuthor>
  <p:cmAuthor id="3" name="sophie crozet" initials="sc" lastIdx="3" clrIdx="2">
    <p:extLst>
      <p:ext uri="{19B8F6BF-5375-455C-9EA6-DF929625EA0E}">
        <p15:presenceInfo xmlns:p15="http://schemas.microsoft.com/office/powerpoint/2012/main" userId="ec1065b6b8e8d847" providerId="Windows Live"/>
      </p:ext>
    </p:extLst>
  </p:cmAuthor>
  <p:cmAuthor id="4" name="DRC-Patience" initials="D" lastIdx="17" clrIdx="3">
    <p:extLst>
      <p:ext uri="{19B8F6BF-5375-455C-9EA6-DF929625EA0E}">
        <p15:presenceInfo xmlns:p15="http://schemas.microsoft.com/office/powerpoint/2012/main" userId="DRC-Patience" providerId="None"/>
      </p:ext>
    </p:extLst>
  </p:cmAuthor>
  <p:cmAuthor id="5" name="Windows User" initials="WU" lastIdx="10" clrIdx="4">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A8A7"/>
    <a:srgbClr val="AA2424"/>
    <a:srgbClr val="C00000"/>
    <a:srgbClr val="AF161E"/>
    <a:srgbClr val="351B1B"/>
    <a:srgbClr val="990033"/>
    <a:srgbClr val="788A97"/>
    <a:srgbClr val="9D8574"/>
    <a:srgbClr val="E48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53" autoAdjust="0"/>
    <p:restoredTop sz="70066" autoAdjust="0"/>
  </p:normalViewPr>
  <p:slideViewPr>
    <p:cSldViewPr snapToGrid="0">
      <p:cViewPr varScale="1">
        <p:scale>
          <a:sx n="81" d="100"/>
          <a:sy n="81" d="100"/>
        </p:scale>
        <p:origin x="12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DE7216-606C-9244-9F09-5A641B904135}"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en-US"/>
        </a:p>
      </dgm:t>
    </dgm:pt>
    <dgm:pt modelId="{645622EB-D127-4A26-A59E-FCD461199505}">
      <dgm:prSet/>
      <dgm:spPr>
        <a:solidFill>
          <a:schemeClr val="bg2">
            <a:lumMod val="75000"/>
          </a:schemeClr>
        </a:solidFill>
      </dgm:spPr>
      <dgm:t>
        <a:bodyPr/>
        <a:lstStyle/>
        <a:p>
          <a:r>
            <a:rPr lang="en-GB" b="1" dirty="0"/>
            <a:t>Policies / will &amp; capacity of authorities</a:t>
          </a:r>
        </a:p>
      </dgm:t>
    </dgm:pt>
    <dgm:pt modelId="{B12BB4C1-6CFA-41F3-BF8D-DE5F6CAA54BC}" type="parTrans" cxnId="{218D0EDE-8F55-4FD1-BA04-438A65CB1DA0}">
      <dgm:prSet/>
      <dgm:spPr/>
      <dgm:t>
        <a:bodyPr/>
        <a:lstStyle/>
        <a:p>
          <a:endParaRPr lang="en-GB"/>
        </a:p>
      </dgm:t>
    </dgm:pt>
    <dgm:pt modelId="{AE134045-3AED-418D-93BF-BF858F7B5F6B}" type="sibTrans" cxnId="{218D0EDE-8F55-4FD1-BA04-438A65CB1DA0}">
      <dgm:prSet/>
      <dgm:spPr>
        <a:solidFill>
          <a:schemeClr val="bg1">
            <a:lumMod val="85000"/>
          </a:schemeClr>
        </a:solidFill>
        <a:ln>
          <a:solidFill>
            <a:schemeClr val="bg1">
              <a:lumMod val="50000"/>
            </a:schemeClr>
          </a:solidFill>
        </a:ln>
      </dgm:spPr>
      <dgm:t>
        <a:bodyPr/>
        <a:lstStyle/>
        <a:p>
          <a:endParaRPr lang="en-GB"/>
        </a:p>
      </dgm:t>
    </dgm:pt>
    <dgm:pt modelId="{F3AC9506-8908-43CD-8DF6-14107850434B}">
      <dgm:prSet/>
      <dgm:spPr>
        <a:solidFill>
          <a:schemeClr val="bg2">
            <a:lumMod val="75000"/>
          </a:schemeClr>
        </a:solidFill>
      </dgm:spPr>
      <dgm:t>
        <a:bodyPr/>
        <a:lstStyle/>
        <a:p>
          <a:r>
            <a:rPr lang="en-GB" b="1" dirty="0"/>
            <a:t>Relationship with host population</a:t>
          </a:r>
        </a:p>
      </dgm:t>
    </dgm:pt>
    <dgm:pt modelId="{0EF19ED1-382C-4239-BB37-4127E598B071}" type="parTrans" cxnId="{445366EF-7681-41E9-861F-5712E28134D0}">
      <dgm:prSet/>
      <dgm:spPr/>
      <dgm:t>
        <a:bodyPr/>
        <a:lstStyle/>
        <a:p>
          <a:endParaRPr lang="en-GB"/>
        </a:p>
      </dgm:t>
    </dgm:pt>
    <dgm:pt modelId="{1AA84E2C-1641-420C-B748-D1C9583C994A}" type="sibTrans" cxnId="{445366EF-7681-41E9-861F-5712E28134D0}">
      <dgm:prSet/>
      <dgm:spPr/>
      <dgm:t>
        <a:bodyPr/>
        <a:lstStyle/>
        <a:p>
          <a:endParaRPr lang="en-GB"/>
        </a:p>
      </dgm:t>
    </dgm:pt>
    <dgm:pt modelId="{E2828DBD-3075-4B63-AE33-71BE46B8F043}">
      <dgm:prSet/>
      <dgm:spPr>
        <a:solidFill>
          <a:schemeClr val="bg2">
            <a:lumMod val="75000"/>
          </a:schemeClr>
        </a:solidFill>
      </dgm:spPr>
      <dgm:t>
        <a:bodyPr/>
        <a:lstStyle/>
        <a:p>
          <a:r>
            <a:rPr lang="en-GB" b="1" dirty="0"/>
            <a:t>Right to work &amp; </a:t>
          </a:r>
          <a:r>
            <a:rPr lang="en-GB" b="1" dirty="0" smtClean="0"/>
            <a:t>economic </a:t>
          </a:r>
          <a:r>
            <a:rPr lang="en-GB" b="1" dirty="0"/>
            <a:t>opportunities</a:t>
          </a:r>
        </a:p>
      </dgm:t>
    </dgm:pt>
    <dgm:pt modelId="{3BCD7002-82BD-42A4-AAEC-3F19328FD36D}" type="parTrans" cxnId="{D8C3E027-3D84-4BF9-889A-3228CB6A4571}">
      <dgm:prSet/>
      <dgm:spPr/>
      <dgm:t>
        <a:bodyPr/>
        <a:lstStyle/>
        <a:p>
          <a:endParaRPr lang="en-GB"/>
        </a:p>
      </dgm:t>
    </dgm:pt>
    <dgm:pt modelId="{8C534E69-0F8E-4A26-ACA1-F169642D0C28}" type="sibTrans" cxnId="{D8C3E027-3D84-4BF9-889A-3228CB6A4571}">
      <dgm:prSet/>
      <dgm:spPr/>
      <dgm:t>
        <a:bodyPr/>
        <a:lstStyle/>
        <a:p>
          <a:endParaRPr lang="en-GB"/>
        </a:p>
      </dgm:t>
    </dgm:pt>
    <dgm:pt modelId="{28B60C3F-164F-41D8-97EC-37D7D12743D8}">
      <dgm:prSet/>
      <dgm:spPr>
        <a:solidFill>
          <a:schemeClr val="bg2">
            <a:lumMod val="75000"/>
          </a:schemeClr>
        </a:solidFill>
        <a:ln>
          <a:noFill/>
        </a:ln>
      </dgm:spPr>
      <dgm:t>
        <a:bodyPr/>
        <a:lstStyle/>
        <a:p>
          <a:r>
            <a:rPr lang="en-GB" b="1" dirty="0"/>
            <a:t>Access to essential services</a:t>
          </a:r>
        </a:p>
      </dgm:t>
    </dgm:pt>
    <dgm:pt modelId="{4978F868-E22F-4A80-B249-22DCB3491BC6}" type="parTrans" cxnId="{12EA6EFE-10F9-421D-9CCF-038C3DAC97DC}">
      <dgm:prSet/>
      <dgm:spPr/>
      <dgm:t>
        <a:bodyPr/>
        <a:lstStyle/>
        <a:p>
          <a:endParaRPr lang="en-GB"/>
        </a:p>
      </dgm:t>
    </dgm:pt>
    <dgm:pt modelId="{079E53D2-3A15-4CCE-8ADD-3096F1C1E6AC}" type="sibTrans" cxnId="{12EA6EFE-10F9-421D-9CCF-038C3DAC97DC}">
      <dgm:prSet/>
      <dgm:spPr/>
      <dgm:t>
        <a:bodyPr/>
        <a:lstStyle/>
        <a:p>
          <a:endParaRPr lang="en-GB"/>
        </a:p>
      </dgm:t>
    </dgm:pt>
    <dgm:pt modelId="{B2556DC8-6503-41B2-ADB5-38DA28D16BF1}">
      <dgm:prSet/>
      <dgm:spPr>
        <a:solidFill>
          <a:schemeClr val="bg2">
            <a:lumMod val="75000"/>
          </a:schemeClr>
        </a:solidFill>
        <a:ln>
          <a:noFill/>
        </a:ln>
      </dgm:spPr>
      <dgm:t>
        <a:bodyPr/>
        <a:lstStyle/>
        <a:p>
          <a:r>
            <a:rPr lang="en-GB" b="1" dirty="0"/>
            <a:t>Protection</a:t>
          </a:r>
        </a:p>
      </dgm:t>
    </dgm:pt>
    <dgm:pt modelId="{CA609E4B-30B9-4E7C-88FB-F3F0F5380E02}" type="parTrans" cxnId="{1E965C44-F986-4054-9D03-F592128B8954}">
      <dgm:prSet/>
      <dgm:spPr/>
      <dgm:t>
        <a:bodyPr/>
        <a:lstStyle/>
        <a:p>
          <a:endParaRPr lang="en-GB"/>
        </a:p>
      </dgm:t>
    </dgm:pt>
    <dgm:pt modelId="{778A2BCA-12D6-4C9B-9525-FBADF25813B1}" type="sibTrans" cxnId="{1E965C44-F986-4054-9D03-F592128B8954}">
      <dgm:prSet/>
      <dgm:spPr/>
      <dgm:t>
        <a:bodyPr/>
        <a:lstStyle/>
        <a:p>
          <a:endParaRPr lang="en-GB"/>
        </a:p>
      </dgm:t>
    </dgm:pt>
    <dgm:pt modelId="{B331F9E6-72D6-A24E-B3A9-887429CC7B6A}" type="pres">
      <dgm:prSet presAssocID="{48DE7216-606C-9244-9F09-5A641B904135}" presName="Name0" presStyleCnt="0">
        <dgm:presLayoutVars>
          <dgm:chMax val="7"/>
          <dgm:chPref val="7"/>
          <dgm:dir/>
        </dgm:presLayoutVars>
      </dgm:prSet>
      <dgm:spPr/>
      <dgm:t>
        <a:bodyPr/>
        <a:lstStyle/>
        <a:p>
          <a:endParaRPr lang="en-US"/>
        </a:p>
      </dgm:t>
    </dgm:pt>
    <dgm:pt modelId="{DC703851-D875-704D-BE27-8BEE919D0BDA}" type="pres">
      <dgm:prSet presAssocID="{48DE7216-606C-9244-9F09-5A641B904135}" presName="Name1" presStyleCnt="0"/>
      <dgm:spPr/>
    </dgm:pt>
    <dgm:pt modelId="{4BEFF4B9-6ADC-F64B-8901-1F13774379CA}" type="pres">
      <dgm:prSet presAssocID="{48DE7216-606C-9244-9F09-5A641B904135}" presName="cycle" presStyleCnt="0"/>
      <dgm:spPr/>
    </dgm:pt>
    <dgm:pt modelId="{FF16D444-2F99-AB4F-94BA-20A13C860F79}" type="pres">
      <dgm:prSet presAssocID="{48DE7216-606C-9244-9F09-5A641B904135}" presName="srcNode" presStyleLbl="node1" presStyleIdx="0" presStyleCnt="5"/>
      <dgm:spPr/>
    </dgm:pt>
    <dgm:pt modelId="{2D5D5CC4-04C5-5448-A5AB-63424AEEC159}" type="pres">
      <dgm:prSet presAssocID="{48DE7216-606C-9244-9F09-5A641B904135}" presName="conn" presStyleLbl="parChTrans1D2" presStyleIdx="0" presStyleCnt="1"/>
      <dgm:spPr>
        <a:prstGeom prst="blockArc">
          <a:avLst>
            <a:gd name="adj1" fmla="val 18900000"/>
            <a:gd name="adj2" fmla="val 2700000"/>
            <a:gd name="adj3" fmla="val 369"/>
          </a:avLst>
        </a:prstGeom>
      </dgm:spPr>
      <dgm:t>
        <a:bodyPr/>
        <a:lstStyle/>
        <a:p>
          <a:endParaRPr lang="en-US"/>
        </a:p>
      </dgm:t>
    </dgm:pt>
    <dgm:pt modelId="{B895143B-F403-2C42-A916-24880CA8E2B3}" type="pres">
      <dgm:prSet presAssocID="{48DE7216-606C-9244-9F09-5A641B904135}" presName="extraNode" presStyleLbl="node1" presStyleIdx="0" presStyleCnt="5"/>
      <dgm:spPr/>
    </dgm:pt>
    <dgm:pt modelId="{B356070E-7939-A44E-BA4B-E47E1FDD6F0D}" type="pres">
      <dgm:prSet presAssocID="{48DE7216-606C-9244-9F09-5A641B904135}" presName="dstNode" presStyleLbl="node1" presStyleIdx="0" presStyleCnt="5"/>
      <dgm:spPr/>
    </dgm:pt>
    <dgm:pt modelId="{506A47C2-E810-4DFF-8FC7-94CF73AE6D21}" type="pres">
      <dgm:prSet presAssocID="{645622EB-D127-4A26-A59E-FCD461199505}" presName="text_1" presStyleLbl="node1" presStyleIdx="0" presStyleCnt="5">
        <dgm:presLayoutVars>
          <dgm:bulletEnabled val="1"/>
        </dgm:presLayoutVars>
      </dgm:prSet>
      <dgm:spPr/>
      <dgm:t>
        <a:bodyPr/>
        <a:lstStyle/>
        <a:p>
          <a:endParaRPr lang="en-US"/>
        </a:p>
      </dgm:t>
    </dgm:pt>
    <dgm:pt modelId="{C4A6925E-7747-4EA0-B336-E44DA66F7DAC}" type="pres">
      <dgm:prSet presAssocID="{645622EB-D127-4A26-A59E-FCD461199505}" presName="accent_1" presStyleCnt="0"/>
      <dgm:spPr/>
    </dgm:pt>
    <dgm:pt modelId="{24815022-2BD3-40A7-B45C-D9297FDB2036}" type="pres">
      <dgm:prSet presAssocID="{645622EB-D127-4A26-A59E-FCD461199505}" presName="accentRepeatNode" presStyleLbl="solidFgAcc1" presStyleIdx="0" presStyleCnt="5"/>
      <dgm:spPr>
        <a:ln>
          <a:solidFill>
            <a:srgbClr val="C00000"/>
          </a:solidFill>
        </a:ln>
      </dgm:spPr>
      <dgm:t>
        <a:bodyPr/>
        <a:lstStyle/>
        <a:p>
          <a:endParaRPr lang="en-GB"/>
        </a:p>
      </dgm:t>
    </dgm:pt>
    <dgm:pt modelId="{BBE88830-BAAB-4D55-A46E-642FFBB4260F}" type="pres">
      <dgm:prSet presAssocID="{B2556DC8-6503-41B2-ADB5-38DA28D16BF1}" presName="text_2" presStyleLbl="node1" presStyleIdx="1" presStyleCnt="5">
        <dgm:presLayoutVars>
          <dgm:bulletEnabled val="1"/>
        </dgm:presLayoutVars>
      </dgm:prSet>
      <dgm:spPr/>
      <dgm:t>
        <a:bodyPr/>
        <a:lstStyle/>
        <a:p>
          <a:endParaRPr lang="en-US"/>
        </a:p>
      </dgm:t>
    </dgm:pt>
    <dgm:pt modelId="{313EE860-4EBA-490A-B9E5-CDA7496D101A}" type="pres">
      <dgm:prSet presAssocID="{B2556DC8-6503-41B2-ADB5-38DA28D16BF1}" presName="accent_2" presStyleCnt="0"/>
      <dgm:spPr/>
    </dgm:pt>
    <dgm:pt modelId="{72CE863F-326E-4D17-801B-6C27F910E5A1}" type="pres">
      <dgm:prSet presAssocID="{B2556DC8-6503-41B2-ADB5-38DA28D16BF1}" presName="accentRepeatNode" presStyleLbl="solidFgAcc1" presStyleIdx="1" presStyleCnt="5"/>
      <dgm:spPr>
        <a:ln>
          <a:solidFill>
            <a:srgbClr val="C00000"/>
          </a:solidFill>
        </a:ln>
      </dgm:spPr>
      <dgm:t>
        <a:bodyPr/>
        <a:lstStyle/>
        <a:p>
          <a:endParaRPr lang="en-GB"/>
        </a:p>
      </dgm:t>
    </dgm:pt>
    <dgm:pt modelId="{6A67BCBB-E5FC-4DB1-99CF-2C5BBF130920}" type="pres">
      <dgm:prSet presAssocID="{28B60C3F-164F-41D8-97EC-37D7D12743D8}" presName="text_3" presStyleLbl="node1" presStyleIdx="2" presStyleCnt="5">
        <dgm:presLayoutVars>
          <dgm:bulletEnabled val="1"/>
        </dgm:presLayoutVars>
      </dgm:prSet>
      <dgm:spPr/>
      <dgm:t>
        <a:bodyPr/>
        <a:lstStyle/>
        <a:p>
          <a:endParaRPr lang="en-US"/>
        </a:p>
      </dgm:t>
    </dgm:pt>
    <dgm:pt modelId="{580E25D2-3A77-4805-B3DF-A950C98006E7}" type="pres">
      <dgm:prSet presAssocID="{28B60C3F-164F-41D8-97EC-37D7D12743D8}" presName="accent_3" presStyleCnt="0"/>
      <dgm:spPr/>
    </dgm:pt>
    <dgm:pt modelId="{AB3D7828-0F45-4EF0-AB0C-57C194AC5F9F}" type="pres">
      <dgm:prSet presAssocID="{28B60C3F-164F-41D8-97EC-37D7D12743D8}" presName="accentRepeatNode" presStyleLbl="solidFgAcc1" presStyleIdx="2" presStyleCnt="5"/>
      <dgm:spPr>
        <a:ln>
          <a:solidFill>
            <a:srgbClr val="C00000"/>
          </a:solidFill>
        </a:ln>
      </dgm:spPr>
      <dgm:t>
        <a:bodyPr/>
        <a:lstStyle/>
        <a:p>
          <a:endParaRPr lang="en-GB"/>
        </a:p>
      </dgm:t>
    </dgm:pt>
    <dgm:pt modelId="{DBB0C3FD-0CD8-4DD9-8380-D3B8163DBABA}" type="pres">
      <dgm:prSet presAssocID="{E2828DBD-3075-4B63-AE33-71BE46B8F043}" presName="text_4" presStyleLbl="node1" presStyleIdx="3" presStyleCnt="5">
        <dgm:presLayoutVars>
          <dgm:bulletEnabled val="1"/>
        </dgm:presLayoutVars>
      </dgm:prSet>
      <dgm:spPr/>
      <dgm:t>
        <a:bodyPr/>
        <a:lstStyle/>
        <a:p>
          <a:endParaRPr lang="en-US"/>
        </a:p>
      </dgm:t>
    </dgm:pt>
    <dgm:pt modelId="{5DE0C49D-D4EA-4DCF-B6E7-C9C478852846}" type="pres">
      <dgm:prSet presAssocID="{E2828DBD-3075-4B63-AE33-71BE46B8F043}" presName="accent_4" presStyleCnt="0"/>
      <dgm:spPr/>
    </dgm:pt>
    <dgm:pt modelId="{6EE02A2E-5C2A-4527-AA1D-EE7826DB7B8E}" type="pres">
      <dgm:prSet presAssocID="{E2828DBD-3075-4B63-AE33-71BE46B8F043}" presName="accentRepeatNode" presStyleLbl="solidFgAcc1" presStyleIdx="3" presStyleCnt="5"/>
      <dgm:spPr>
        <a:ln>
          <a:solidFill>
            <a:srgbClr val="C00000"/>
          </a:solidFill>
        </a:ln>
      </dgm:spPr>
      <dgm:t>
        <a:bodyPr/>
        <a:lstStyle/>
        <a:p>
          <a:endParaRPr lang="en-GB"/>
        </a:p>
      </dgm:t>
    </dgm:pt>
    <dgm:pt modelId="{E5BD45E9-7EF3-4ADA-9F62-3E94D5EF4E0C}" type="pres">
      <dgm:prSet presAssocID="{F3AC9506-8908-43CD-8DF6-14107850434B}" presName="text_5" presStyleLbl="node1" presStyleIdx="4" presStyleCnt="5">
        <dgm:presLayoutVars>
          <dgm:bulletEnabled val="1"/>
        </dgm:presLayoutVars>
      </dgm:prSet>
      <dgm:spPr/>
      <dgm:t>
        <a:bodyPr/>
        <a:lstStyle/>
        <a:p>
          <a:endParaRPr lang="en-US"/>
        </a:p>
      </dgm:t>
    </dgm:pt>
    <dgm:pt modelId="{6235F3D0-9DC1-4632-8FE4-323B8FE7D78B}" type="pres">
      <dgm:prSet presAssocID="{F3AC9506-8908-43CD-8DF6-14107850434B}" presName="accent_5" presStyleCnt="0"/>
      <dgm:spPr/>
    </dgm:pt>
    <dgm:pt modelId="{31222440-3A76-4923-A625-3E8921AA3276}" type="pres">
      <dgm:prSet presAssocID="{F3AC9506-8908-43CD-8DF6-14107850434B}" presName="accentRepeatNode" presStyleLbl="solidFgAcc1" presStyleIdx="4" presStyleCnt="5"/>
      <dgm:spPr>
        <a:ln>
          <a:solidFill>
            <a:srgbClr val="C00000"/>
          </a:solidFill>
        </a:ln>
      </dgm:spPr>
      <dgm:t>
        <a:bodyPr/>
        <a:lstStyle/>
        <a:p>
          <a:endParaRPr lang="en-GB"/>
        </a:p>
      </dgm:t>
    </dgm:pt>
  </dgm:ptLst>
  <dgm:cxnLst>
    <dgm:cxn modelId="{FD7AAE51-D703-4DD0-9543-5F785EBD1628}" type="presOf" srcId="{645622EB-D127-4A26-A59E-FCD461199505}" destId="{506A47C2-E810-4DFF-8FC7-94CF73AE6D21}" srcOrd="0" destOrd="0" presId="urn:microsoft.com/office/officeart/2008/layout/VerticalCurvedList"/>
    <dgm:cxn modelId="{12EA6EFE-10F9-421D-9CCF-038C3DAC97DC}" srcId="{48DE7216-606C-9244-9F09-5A641B904135}" destId="{28B60C3F-164F-41D8-97EC-37D7D12743D8}" srcOrd="2" destOrd="0" parTransId="{4978F868-E22F-4A80-B249-22DCB3491BC6}" sibTransId="{079E53D2-3A15-4CCE-8ADD-3096F1C1E6AC}"/>
    <dgm:cxn modelId="{DEC3E026-DEF4-4795-B7F2-DA2FCEED75DD}" type="presOf" srcId="{28B60C3F-164F-41D8-97EC-37D7D12743D8}" destId="{6A67BCBB-E5FC-4DB1-99CF-2C5BBF130920}" srcOrd="0" destOrd="0" presId="urn:microsoft.com/office/officeart/2008/layout/VerticalCurvedList"/>
    <dgm:cxn modelId="{63C41DFC-84C3-4503-A18B-B9D28975BD5E}" type="presOf" srcId="{F3AC9506-8908-43CD-8DF6-14107850434B}" destId="{E5BD45E9-7EF3-4ADA-9F62-3E94D5EF4E0C}" srcOrd="0" destOrd="0" presId="urn:microsoft.com/office/officeart/2008/layout/VerticalCurvedList"/>
    <dgm:cxn modelId="{2C89B230-1ADD-4215-A1B5-4DEA1F8596B9}" type="presOf" srcId="{48DE7216-606C-9244-9F09-5A641B904135}" destId="{B331F9E6-72D6-A24E-B3A9-887429CC7B6A}" srcOrd="0" destOrd="0" presId="urn:microsoft.com/office/officeart/2008/layout/VerticalCurvedList"/>
    <dgm:cxn modelId="{DADCE55E-839B-4C47-9EBF-945E9CB46BC0}" type="presOf" srcId="{AE134045-3AED-418D-93BF-BF858F7B5F6B}" destId="{2D5D5CC4-04C5-5448-A5AB-63424AEEC159}" srcOrd="0" destOrd="0" presId="urn:microsoft.com/office/officeart/2008/layout/VerticalCurvedList"/>
    <dgm:cxn modelId="{D8C3E027-3D84-4BF9-889A-3228CB6A4571}" srcId="{48DE7216-606C-9244-9F09-5A641B904135}" destId="{E2828DBD-3075-4B63-AE33-71BE46B8F043}" srcOrd="3" destOrd="0" parTransId="{3BCD7002-82BD-42A4-AAEC-3F19328FD36D}" sibTransId="{8C534E69-0F8E-4A26-ACA1-F169642D0C28}"/>
    <dgm:cxn modelId="{218D0EDE-8F55-4FD1-BA04-438A65CB1DA0}" srcId="{48DE7216-606C-9244-9F09-5A641B904135}" destId="{645622EB-D127-4A26-A59E-FCD461199505}" srcOrd="0" destOrd="0" parTransId="{B12BB4C1-6CFA-41F3-BF8D-DE5F6CAA54BC}" sibTransId="{AE134045-3AED-418D-93BF-BF858F7B5F6B}"/>
    <dgm:cxn modelId="{1E965C44-F986-4054-9D03-F592128B8954}" srcId="{48DE7216-606C-9244-9F09-5A641B904135}" destId="{B2556DC8-6503-41B2-ADB5-38DA28D16BF1}" srcOrd="1" destOrd="0" parTransId="{CA609E4B-30B9-4E7C-88FB-F3F0F5380E02}" sibTransId="{778A2BCA-12D6-4C9B-9525-FBADF25813B1}"/>
    <dgm:cxn modelId="{358983AF-4A0A-4983-B706-965BD6CD2248}" type="presOf" srcId="{E2828DBD-3075-4B63-AE33-71BE46B8F043}" destId="{DBB0C3FD-0CD8-4DD9-8380-D3B8163DBABA}" srcOrd="0" destOrd="0" presId="urn:microsoft.com/office/officeart/2008/layout/VerticalCurvedList"/>
    <dgm:cxn modelId="{DB18C89E-30B9-40DB-8926-47C65847DB60}" type="presOf" srcId="{B2556DC8-6503-41B2-ADB5-38DA28D16BF1}" destId="{BBE88830-BAAB-4D55-A46E-642FFBB4260F}" srcOrd="0" destOrd="0" presId="urn:microsoft.com/office/officeart/2008/layout/VerticalCurvedList"/>
    <dgm:cxn modelId="{445366EF-7681-41E9-861F-5712E28134D0}" srcId="{48DE7216-606C-9244-9F09-5A641B904135}" destId="{F3AC9506-8908-43CD-8DF6-14107850434B}" srcOrd="4" destOrd="0" parTransId="{0EF19ED1-382C-4239-BB37-4127E598B071}" sibTransId="{1AA84E2C-1641-420C-B748-D1C9583C994A}"/>
    <dgm:cxn modelId="{208580A3-FA04-494A-BEF1-C4995E4C2DF6}" type="presParOf" srcId="{B331F9E6-72D6-A24E-B3A9-887429CC7B6A}" destId="{DC703851-D875-704D-BE27-8BEE919D0BDA}" srcOrd="0" destOrd="0" presId="urn:microsoft.com/office/officeart/2008/layout/VerticalCurvedList"/>
    <dgm:cxn modelId="{6A5D55DB-5BE6-4370-B079-66365102A21E}" type="presParOf" srcId="{DC703851-D875-704D-BE27-8BEE919D0BDA}" destId="{4BEFF4B9-6ADC-F64B-8901-1F13774379CA}" srcOrd="0" destOrd="0" presId="urn:microsoft.com/office/officeart/2008/layout/VerticalCurvedList"/>
    <dgm:cxn modelId="{BAF36EC5-4C8F-4212-A435-808FF261FD97}" type="presParOf" srcId="{4BEFF4B9-6ADC-F64B-8901-1F13774379CA}" destId="{FF16D444-2F99-AB4F-94BA-20A13C860F79}" srcOrd="0" destOrd="0" presId="urn:microsoft.com/office/officeart/2008/layout/VerticalCurvedList"/>
    <dgm:cxn modelId="{106C9BB2-4875-45FA-A285-D9BDF8315030}" type="presParOf" srcId="{4BEFF4B9-6ADC-F64B-8901-1F13774379CA}" destId="{2D5D5CC4-04C5-5448-A5AB-63424AEEC159}" srcOrd="1" destOrd="0" presId="urn:microsoft.com/office/officeart/2008/layout/VerticalCurvedList"/>
    <dgm:cxn modelId="{CE8EA725-4E38-4D6A-857E-D9793A6BA12D}" type="presParOf" srcId="{4BEFF4B9-6ADC-F64B-8901-1F13774379CA}" destId="{B895143B-F403-2C42-A916-24880CA8E2B3}" srcOrd="2" destOrd="0" presId="urn:microsoft.com/office/officeart/2008/layout/VerticalCurvedList"/>
    <dgm:cxn modelId="{B30C5383-004F-42A9-996F-DF6A28E2F0C5}" type="presParOf" srcId="{4BEFF4B9-6ADC-F64B-8901-1F13774379CA}" destId="{B356070E-7939-A44E-BA4B-E47E1FDD6F0D}" srcOrd="3" destOrd="0" presId="urn:microsoft.com/office/officeart/2008/layout/VerticalCurvedList"/>
    <dgm:cxn modelId="{5C9F7890-D414-4D17-956C-2463E30D6DB2}" type="presParOf" srcId="{DC703851-D875-704D-BE27-8BEE919D0BDA}" destId="{506A47C2-E810-4DFF-8FC7-94CF73AE6D21}" srcOrd="1" destOrd="0" presId="urn:microsoft.com/office/officeart/2008/layout/VerticalCurvedList"/>
    <dgm:cxn modelId="{2A6B45FE-4E86-438E-8E80-9B27E4BEBFD0}" type="presParOf" srcId="{DC703851-D875-704D-BE27-8BEE919D0BDA}" destId="{C4A6925E-7747-4EA0-B336-E44DA66F7DAC}" srcOrd="2" destOrd="0" presId="urn:microsoft.com/office/officeart/2008/layout/VerticalCurvedList"/>
    <dgm:cxn modelId="{92D1268B-B2FC-4759-A77A-FD4B1BFE6879}" type="presParOf" srcId="{C4A6925E-7747-4EA0-B336-E44DA66F7DAC}" destId="{24815022-2BD3-40A7-B45C-D9297FDB2036}" srcOrd="0" destOrd="0" presId="urn:microsoft.com/office/officeart/2008/layout/VerticalCurvedList"/>
    <dgm:cxn modelId="{1550E21B-D0E4-4C32-BE13-39916904C15B}" type="presParOf" srcId="{DC703851-D875-704D-BE27-8BEE919D0BDA}" destId="{BBE88830-BAAB-4D55-A46E-642FFBB4260F}" srcOrd="3" destOrd="0" presId="urn:microsoft.com/office/officeart/2008/layout/VerticalCurvedList"/>
    <dgm:cxn modelId="{26FCA389-C129-4D64-9221-2621DDCD89AB}" type="presParOf" srcId="{DC703851-D875-704D-BE27-8BEE919D0BDA}" destId="{313EE860-4EBA-490A-B9E5-CDA7496D101A}" srcOrd="4" destOrd="0" presId="urn:microsoft.com/office/officeart/2008/layout/VerticalCurvedList"/>
    <dgm:cxn modelId="{1BFE620F-ADBC-48BB-97F4-124DD61AE041}" type="presParOf" srcId="{313EE860-4EBA-490A-B9E5-CDA7496D101A}" destId="{72CE863F-326E-4D17-801B-6C27F910E5A1}" srcOrd="0" destOrd="0" presId="urn:microsoft.com/office/officeart/2008/layout/VerticalCurvedList"/>
    <dgm:cxn modelId="{4454D68B-4B16-4D83-842E-D3B9B05BD711}" type="presParOf" srcId="{DC703851-D875-704D-BE27-8BEE919D0BDA}" destId="{6A67BCBB-E5FC-4DB1-99CF-2C5BBF130920}" srcOrd="5" destOrd="0" presId="urn:microsoft.com/office/officeart/2008/layout/VerticalCurvedList"/>
    <dgm:cxn modelId="{1C30EC14-706F-4355-82D1-C03CE8DC3107}" type="presParOf" srcId="{DC703851-D875-704D-BE27-8BEE919D0BDA}" destId="{580E25D2-3A77-4805-B3DF-A950C98006E7}" srcOrd="6" destOrd="0" presId="urn:microsoft.com/office/officeart/2008/layout/VerticalCurvedList"/>
    <dgm:cxn modelId="{88E5FA9E-10DC-4F79-B9E3-04709DC219B5}" type="presParOf" srcId="{580E25D2-3A77-4805-B3DF-A950C98006E7}" destId="{AB3D7828-0F45-4EF0-AB0C-57C194AC5F9F}" srcOrd="0" destOrd="0" presId="urn:microsoft.com/office/officeart/2008/layout/VerticalCurvedList"/>
    <dgm:cxn modelId="{701C2D2D-053D-40A8-BCD4-143DE3F68D0D}" type="presParOf" srcId="{DC703851-D875-704D-BE27-8BEE919D0BDA}" destId="{DBB0C3FD-0CD8-4DD9-8380-D3B8163DBABA}" srcOrd="7" destOrd="0" presId="urn:microsoft.com/office/officeart/2008/layout/VerticalCurvedList"/>
    <dgm:cxn modelId="{0E94672D-AF38-46F8-9834-081CC2AD22FB}" type="presParOf" srcId="{DC703851-D875-704D-BE27-8BEE919D0BDA}" destId="{5DE0C49D-D4EA-4DCF-B6E7-C9C478852846}" srcOrd="8" destOrd="0" presId="urn:microsoft.com/office/officeart/2008/layout/VerticalCurvedList"/>
    <dgm:cxn modelId="{B9452359-0F29-48A2-B84A-CEE0E87CE011}" type="presParOf" srcId="{5DE0C49D-D4EA-4DCF-B6E7-C9C478852846}" destId="{6EE02A2E-5C2A-4527-AA1D-EE7826DB7B8E}" srcOrd="0" destOrd="0" presId="urn:microsoft.com/office/officeart/2008/layout/VerticalCurvedList"/>
    <dgm:cxn modelId="{E32D2A3E-4064-4A04-882B-C93074265C64}" type="presParOf" srcId="{DC703851-D875-704D-BE27-8BEE919D0BDA}" destId="{E5BD45E9-7EF3-4ADA-9F62-3E94D5EF4E0C}" srcOrd="9" destOrd="0" presId="urn:microsoft.com/office/officeart/2008/layout/VerticalCurvedList"/>
    <dgm:cxn modelId="{EFB4D298-671F-4AC3-ACB6-E5DB41AE6045}" type="presParOf" srcId="{DC703851-D875-704D-BE27-8BEE919D0BDA}" destId="{6235F3D0-9DC1-4632-8FE4-323B8FE7D78B}" srcOrd="10" destOrd="0" presId="urn:microsoft.com/office/officeart/2008/layout/VerticalCurvedList"/>
    <dgm:cxn modelId="{BD4D0D3C-651C-4E9A-B10E-58E39EFD54EA}" type="presParOf" srcId="{6235F3D0-9DC1-4632-8FE4-323B8FE7D78B}" destId="{31222440-3A76-4923-A625-3E8921AA327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DE7216-606C-9244-9F09-5A641B904135}"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en-US"/>
        </a:p>
      </dgm:t>
    </dgm:pt>
    <dgm:pt modelId="{2C4D29E9-1E91-4EFB-936D-10B1C4A35E26}">
      <dgm:prSet custT="1"/>
      <dgm:spPr>
        <a:solidFill>
          <a:srgbClr val="A8A8A7"/>
        </a:solidFill>
      </dgm:spPr>
      <dgm:t>
        <a:bodyPr/>
        <a:lstStyle/>
        <a:p>
          <a:r>
            <a:rPr lang="en-US" sz="2800" b="1" dirty="0" smtClean="0">
              <a:latin typeface="+mn-lt"/>
              <a:cs typeface="Calibri"/>
            </a:rPr>
            <a:t>Access to services: </a:t>
          </a:r>
          <a:r>
            <a:rPr lang="en-US" sz="2800" dirty="0" smtClean="0">
              <a:latin typeface="+mn-lt"/>
              <a:cs typeface="Calibri"/>
            </a:rPr>
            <a:t>Working with </a:t>
          </a:r>
          <a:r>
            <a:rPr lang="en-US" sz="2800" dirty="0">
              <a:latin typeface="+mn-lt"/>
              <a:cs typeface="Calibri"/>
            </a:rPr>
            <a:t>existing systems; building </a:t>
          </a:r>
          <a:r>
            <a:rPr lang="en-US" sz="2800" dirty="0" smtClean="0">
              <a:latin typeface="+mn-lt"/>
              <a:cs typeface="Calibri"/>
            </a:rPr>
            <a:t>others </a:t>
          </a:r>
          <a:endParaRPr lang="en-US" sz="2800" dirty="0">
            <a:latin typeface="+mn-lt"/>
            <a:cs typeface="Calibri"/>
          </a:endParaRPr>
        </a:p>
      </dgm:t>
    </dgm:pt>
    <dgm:pt modelId="{6A5B0471-71C6-442F-9542-8E13B0642070}" type="sibTrans" cxnId="{0022BED6-889F-4617-ACB7-622DDDE1B0B4}">
      <dgm:prSet/>
      <dgm:spPr>
        <a:ln>
          <a:solidFill>
            <a:srgbClr val="C00000"/>
          </a:solidFill>
        </a:ln>
      </dgm:spPr>
      <dgm:t>
        <a:bodyPr/>
        <a:lstStyle/>
        <a:p>
          <a:endParaRPr lang="en-GB"/>
        </a:p>
      </dgm:t>
    </dgm:pt>
    <dgm:pt modelId="{C72510B1-FFC8-409F-95D0-B2B0C5D53B73}" type="parTrans" cxnId="{0022BED6-889F-4617-ACB7-622DDDE1B0B4}">
      <dgm:prSet/>
      <dgm:spPr/>
      <dgm:t>
        <a:bodyPr/>
        <a:lstStyle/>
        <a:p>
          <a:endParaRPr lang="en-GB"/>
        </a:p>
      </dgm:t>
    </dgm:pt>
    <dgm:pt modelId="{95B42214-DF0C-439B-9FBA-42900285A8A3}">
      <dgm:prSet custT="1"/>
      <dgm:spPr>
        <a:solidFill>
          <a:srgbClr val="A8A8A7"/>
        </a:solidFill>
      </dgm:spPr>
      <dgm:t>
        <a:bodyPr/>
        <a:lstStyle/>
        <a:p>
          <a:r>
            <a:rPr lang="en-US" sz="2800" dirty="0">
              <a:latin typeface="+mn-lt"/>
              <a:cs typeface="Calibri"/>
            </a:rPr>
            <a:t>Important progress in </a:t>
          </a:r>
          <a:r>
            <a:rPr lang="en-US" sz="2800" b="1" dirty="0">
              <a:latin typeface="+mn-lt"/>
              <a:cs typeface="Calibri"/>
            </a:rPr>
            <a:t>flexible and adaptive programming</a:t>
          </a:r>
        </a:p>
      </dgm:t>
    </dgm:pt>
    <dgm:pt modelId="{DDD269E9-D844-4D25-8052-E94611EC3A9E}" type="sibTrans" cxnId="{415948EC-3185-4611-9A26-2DC0E2F83F00}">
      <dgm:prSet/>
      <dgm:spPr/>
      <dgm:t>
        <a:bodyPr/>
        <a:lstStyle/>
        <a:p>
          <a:endParaRPr lang="en-GB"/>
        </a:p>
      </dgm:t>
    </dgm:pt>
    <dgm:pt modelId="{E497DF6B-BD52-477F-BC06-9B1F8976B74F}" type="parTrans" cxnId="{415948EC-3185-4611-9A26-2DC0E2F83F00}">
      <dgm:prSet/>
      <dgm:spPr/>
      <dgm:t>
        <a:bodyPr/>
        <a:lstStyle/>
        <a:p>
          <a:endParaRPr lang="en-GB"/>
        </a:p>
      </dgm:t>
    </dgm:pt>
    <dgm:pt modelId="{FC56BBB6-1FA4-46B3-920C-2A68EE87F15E}">
      <dgm:prSet custT="1"/>
      <dgm:spPr>
        <a:solidFill>
          <a:srgbClr val="A8A8A7"/>
        </a:solidFill>
      </dgm:spPr>
      <dgm:t>
        <a:bodyPr/>
        <a:lstStyle/>
        <a:p>
          <a:r>
            <a:rPr lang="en-US" sz="2800" b="1" dirty="0">
              <a:latin typeface="+mn-lt"/>
              <a:cs typeface="Calibri"/>
            </a:rPr>
            <a:t>Area-based </a:t>
          </a:r>
          <a:r>
            <a:rPr lang="en-US" sz="2800" b="1" dirty="0" smtClean="0">
              <a:latin typeface="+mn-lt"/>
              <a:cs typeface="Calibri"/>
            </a:rPr>
            <a:t>programming</a:t>
          </a:r>
          <a:r>
            <a:rPr lang="en-US" sz="2800" dirty="0" smtClean="0">
              <a:latin typeface="+mn-lt"/>
              <a:cs typeface="Calibri"/>
            </a:rPr>
            <a:t>: Including operationalizing self reliance and resilience</a:t>
          </a:r>
          <a:endParaRPr lang="en-US" sz="2800" dirty="0">
            <a:latin typeface="+mn-lt"/>
            <a:cs typeface="Calibri"/>
          </a:endParaRPr>
        </a:p>
      </dgm:t>
    </dgm:pt>
    <dgm:pt modelId="{5EA6587F-CC1F-4870-92D4-073587A0E6D2}" type="sibTrans" cxnId="{A777FE64-46A5-4D89-8429-CBB2F2AE08C3}">
      <dgm:prSet/>
      <dgm:spPr/>
      <dgm:t>
        <a:bodyPr/>
        <a:lstStyle/>
        <a:p>
          <a:endParaRPr lang="en-GB"/>
        </a:p>
      </dgm:t>
    </dgm:pt>
    <dgm:pt modelId="{A888D40A-BF98-4B71-B627-6C6444E53615}" type="parTrans" cxnId="{A777FE64-46A5-4D89-8429-CBB2F2AE08C3}">
      <dgm:prSet/>
      <dgm:spPr/>
      <dgm:t>
        <a:bodyPr/>
        <a:lstStyle/>
        <a:p>
          <a:endParaRPr lang="en-GB"/>
        </a:p>
      </dgm:t>
    </dgm:pt>
    <dgm:pt modelId="{4F8E2357-2395-4ECD-8D64-B45698AE0A0F}">
      <dgm:prSet custT="1"/>
      <dgm:spPr>
        <a:solidFill>
          <a:srgbClr val="A8A8A7"/>
        </a:solidFill>
      </dgm:spPr>
      <dgm:t>
        <a:bodyPr/>
        <a:lstStyle/>
        <a:p>
          <a:r>
            <a:rPr lang="en-US" sz="2800" b="1" dirty="0" smtClean="0">
              <a:latin typeface="+mn-lt"/>
              <a:cs typeface="Calibri"/>
            </a:rPr>
            <a:t>Broader collaboration: </a:t>
          </a:r>
          <a:r>
            <a:rPr lang="en-US" sz="2800" dirty="0" smtClean="0">
              <a:latin typeface="+mn-lt"/>
              <a:cs typeface="Calibri"/>
            </a:rPr>
            <a:t>‘whole </a:t>
          </a:r>
          <a:r>
            <a:rPr lang="en-US" sz="2800" dirty="0">
              <a:latin typeface="+mn-lt"/>
              <a:cs typeface="Calibri"/>
            </a:rPr>
            <a:t>of society’ </a:t>
          </a:r>
          <a:r>
            <a:rPr lang="en-US" sz="2800" dirty="0" smtClean="0">
              <a:latin typeface="+mn-lt"/>
              <a:cs typeface="Calibri"/>
            </a:rPr>
            <a:t>approach</a:t>
          </a:r>
          <a:endParaRPr lang="en-US" sz="2800" dirty="0">
            <a:latin typeface="+mn-lt"/>
            <a:cs typeface="Calibri"/>
          </a:endParaRPr>
        </a:p>
      </dgm:t>
    </dgm:pt>
    <dgm:pt modelId="{C982DDD4-66F7-4999-B77E-730FF6EE3118}" type="sibTrans" cxnId="{15FABD6E-3905-4E41-BC0B-16C84027F79F}">
      <dgm:prSet/>
      <dgm:spPr/>
      <dgm:t>
        <a:bodyPr/>
        <a:lstStyle/>
        <a:p>
          <a:endParaRPr lang="en-GB"/>
        </a:p>
      </dgm:t>
    </dgm:pt>
    <dgm:pt modelId="{30F70739-F41A-49C7-82E5-676681AFB163}" type="parTrans" cxnId="{15FABD6E-3905-4E41-BC0B-16C84027F79F}">
      <dgm:prSet/>
      <dgm:spPr/>
      <dgm:t>
        <a:bodyPr/>
        <a:lstStyle/>
        <a:p>
          <a:endParaRPr lang="en-GB"/>
        </a:p>
      </dgm:t>
    </dgm:pt>
    <dgm:pt modelId="{B331F9E6-72D6-A24E-B3A9-887429CC7B6A}" type="pres">
      <dgm:prSet presAssocID="{48DE7216-606C-9244-9F09-5A641B904135}" presName="Name0" presStyleCnt="0">
        <dgm:presLayoutVars>
          <dgm:chMax val="7"/>
          <dgm:chPref val="7"/>
          <dgm:dir/>
        </dgm:presLayoutVars>
      </dgm:prSet>
      <dgm:spPr/>
      <dgm:t>
        <a:bodyPr/>
        <a:lstStyle/>
        <a:p>
          <a:endParaRPr lang="en-US"/>
        </a:p>
      </dgm:t>
    </dgm:pt>
    <dgm:pt modelId="{DC703851-D875-704D-BE27-8BEE919D0BDA}" type="pres">
      <dgm:prSet presAssocID="{48DE7216-606C-9244-9F09-5A641B904135}" presName="Name1" presStyleCnt="0"/>
      <dgm:spPr/>
    </dgm:pt>
    <dgm:pt modelId="{4BEFF4B9-6ADC-F64B-8901-1F13774379CA}" type="pres">
      <dgm:prSet presAssocID="{48DE7216-606C-9244-9F09-5A641B904135}" presName="cycle" presStyleCnt="0"/>
      <dgm:spPr/>
    </dgm:pt>
    <dgm:pt modelId="{FF16D444-2F99-AB4F-94BA-20A13C860F79}" type="pres">
      <dgm:prSet presAssocID="{48DE7216-606C-9244-9F09-5A641B904135}" presName="srcNode" presStyleLbl="node1" presStyleIdx="0" presStyleCnt="4"/>
      <dgm:spPr/>
    </dgm:pt>
    <dgm:pt modelId="{2D5D5CC4-04C5-5448-A5AB-63424AEEC159}" type="pres">
      <dgm:prSet presAssocID="{48DE7216-606C-9244-9F09-5A641B904135}" presName="conn" presStyleLbl="parChTrans1D2" presStyleIdx="0" presStyleCnt="1"/>
      <dgm:spPr>
        <a:prstGeom prst="blockArc">
          <a:avLst>
            <a:gd name="adj1" fmla="val 18900000"/>
            <a:gd name="adj2" fmla="val 2700000"/>
            <a:gd name="adj3" fmla="val 369"/>
          </a:avLst>
        </a:prstGeom>
      </dgm:spPr>
      <dgm:t>
        <a:bodyPr/>
        <a:lstStyle/>
        <a:p>
          <a:endParaRPr lang="en-US"/>
        </a:p>
      </dgm:t>
    </dgm:pt>
    <dgm:pt modelId="{B895143B-F403-2C42-A916-24880CA8E2B3}" type="pres">
      <dgm:prSet presAssocID="{48DE7216-606C-9244-9F09-5A641B904135}" presName="extraNode" presStyleLbl="node1" presStyleIdx="0" presStyleCnt="4"/>
      <dgm:spPr/>
    </dgm:pt>
    <dgm:pt modelId="{B356070E-7939-A44E-BA4B-E47E1FDD6F0D}" type="pres">
      <dgm:prSet presAssocID="{48DE7216-606C-9244-9F09-5A641B904135}" presName="dstNode" presStyleLbl="node1" presStyleIdx="0" presStyleCnt="4"/>
      <dgm:spPr/>
    </dgm:pt>
    <dgm:pt modelId="{0977EE39-C7FF-46AD-A874-0D6806738A74}" type="pres">
      <dgm:prSet presAssocID="{2C4D29E9-1E91-4EFB-936D-10B1C4A35E26}" presName="text_1" presStyleLbl="node1" presStyleIdx="0" presStyleCnt="4">
        <dgm:presLayoutVars>
          <dgm:bulletEnabled val="1"/>
        </dgm:presLayoutVars>
      </dgm:prSet>
      <dgm:spPr/>
      <dgm:t>
        <a:bodyPr/>
        <a:lstStyle/>
        <a:p>
          <a:endParaRPr lang="en-US"/>
        </a:p>
      </dgm:t>
    </dgm:pt>
    <dgm:pt modelId="{94B67A83-3CF8-45E8-9D31-2AC6B200D06A}" type="pres">
      <dgm:prSet presAssocID="{2C4D29E9-1E91-4EFB-936D-10B1C4A35E26}" presName="accent_1" presStyleCnt="0"/>
      <dgm:spPr/>
    </dgm:pt>
    <dgm:pt modelId="{B31F6390-4458-4507-8F14-198FEBC02816}" type="pres">
      <dgm:prSet presAssocID="{2C4D29E9-1E91-4EFB-936D-10B1C4A35E26}" presName="accentRepeatNode" presStyleLbl="solidFgAcc1" presStyleIdx="0" presStyleCnt="4"/>
      <dgm:spPr>
        <a:ln>
          <a:solidFill>
            <a:srgbClr val="C00000"/>
          </a:solidFill>
        </a:ln>
      </dgm:spPr>
      <dgm:t>
        <a:bodyPr/>
        <a:lstStyle/>
        <a:p>
          <a:endParaRPr lang="en-US"/>
        </a:p>
      </dgm:t>
    </dgm:pt>
    <dgm:pt modelId="{29778E8B-B720-455D-9646-A59D7520C31F}" type="pres">
      <dgm:prSet presAssocID="{4F8E2357-2395-4ECD-8D64-B45698AE0A0F}" presName="text_2" presStyleLbl="node1" presStyleIdx="1" presStyleCnt="4">
        <dgm:presLayoutVars>
          <dgm:bulletEnabled val="1"/>
        </dgm:presLayoutVars>
      </dgm:prSet>
      <dgm:spPr/>
      <dgm:t>
        <a:bodyPr/>
        <a:lstStyle/>
        <a:p>
          <a:endParaRPr lang="en-US"/>
        </a:p>
      </dgm:t>
    </dgm:pt>
    <dgm:pt modelId="{E127C206-DD56-4422-BD17-5BAEDD905A07}" type="pres">
      <dgm:prSet presAssocID="{4F8E2357-2395-4ECD-8D64-B45698AE0A0F}" presName="accent_2" presStyleCnt="0"/>
      <dgm:spPr/>
    </dgm:pt>
    <dgm:pt modelId="{A3E14BBF-0A5D-4748-816B-4E6928D4167F}" type="pres">
      <dgm:prSet presAssocID="{4F8E2357-2395-4ECD-8D64-B45698AE0A0F}" presName="accentRepeatNode" presStyleLbl="solidFgAcc1" presStyleIdx="1" presStyleCnt="4"/>
      <dgm:spPr>
        <a:ln>
          <a:solidFill>
            <a:srgbClr val="C00000"/>
          </a:solidFill>
        </a:ln>
      </dgm:spPr>
      <dgm:t>
        <a:bodyPr/>
        <a:lstStyle/>
        <a:p>
          <a:endParaRPr lang="en-US"/>
        </a:p>
      </dgm:t>
    </dgm:pt>
    <dgm:pt modelId="{22BC8E13-6D5F-485A-B06A-C7A47AC379C4}" type="pres">
      <dgm:prSet presAssocID="{FC56BBB6-1FA4-46B3-920C-2A68EE87F15E}" presName="text_3" presStyleLbl="node1" presStyleIdx="2" presStyleCnt="4">
        <dgm:presLayoutVars>
          <dgm:bulletEnabled val="1"/>
        </dgm:presLayoutVars>
      </dgm:prSet>
      <dgm:spPr/>
      <dgm:t>
        <a:bodyPr/>
        <a:lstStyle/>
        <a:p>
          <a:endParaRPr lang="en-US"/>
        </a:p>
      </dgm:t>
    </dgm:pt>
    <dgm:pt modelId="{874059FD-8923-4F6F-9F79-473C33B5C0A9}" type="pres">
      <dgm:prSet presAssocID="{FC56BBB6-1FA4-46B3-920C-2A68EE87F15E}" presName="accent_3" presStyleCnt="0"/>
      <dgm:spPr/>
    </dgm:pt>
    <dgm:pt modelId="{2AEE83CF-1431-40AC-A126-2CA4D45CDBCF}" type="pres">
      <dgm:prSet presAssocID="{FC56BBB6-1FA4-46B3-920C-2A68EE87F15E}" presName="accentRepeatNode" presStyleLbl="solidFgAcc1" presStyleIdx="2" presStyleCnt="4"/>
      <dgm:spPr>
        <a:ln>
          <a:solidFill>
            <a:srgbClr val="C00000"/>
          </a:solidFill>
        </a:ln>
      </dgm:spPr>
      <dgm:t>
        <a:bodyPr/>
        <a:lstStyle/>
        <a:p>
          <a:endParaRPr lang="en-US"/>
        </a:p>
      </dgm:t>
    </dgm:pt>
    <dgm:pt modelId="{FE2DD6A7-004E-4519-9831-3FE61E9A0146}" type="pres">
      <dgm:prSet presAssocID="{95B42214-DF0C-439B-9FBA-42900285A8A3}" presName="text_4" presStyleLbl="node1" presStyleIdx="3" presStyleCnt="4">
        <dgm:presLayoutVars>
          <dgm:bulletEnabled val="1"/>
        </dgm:presLayoutVars>
      </dgm:prSet>
      <dgm:spPr/>
      <dgm:t>
        <a:bodyPr/>
        <a:lstStyle/>
        <a:p>
          <a:endParaRPr lang="en-US"/>
        </a:p>
      </dgm:t>
    </dgm:pt>
    <dgm:pt modelId="{F0AAFDA2-3D74-4576-89A1-EB6C073D87F5}" type="pres">
      <dgm:prSet presAssocID="{95B42214-DF0C-439B-9FBA-42900285A8A3}" presName="accent_4" presStyleCnt="0"/>
      <dgm:spPr/>
    </dgm:pt>
    <dgm:pt modelId="{3A33845A-01A0-4870-8B0D-AEB10CDD96EF}" type="pres">
      <dgm:prSet presAssocID="{95B42214-DF0C-439B-9FBA-42900285A8A3}" presName="accentRepeatNode" presStyleLbl="solidFgAcc1" presStyleIdx="3" presStyleCnt="4"/>
      <dgm:spPr>
        <a:ln>
          <a:solidFill>
            <a:srgbClr val="C00000"/>
          </a:solidFill>
        </a:ln>
      </dgm:spPr>
      <dgm:t>
        <a:bodyPr/>
        <a:lstStyle/>
        <a:p>
          <a:endParaRPr lang="en-US"/>
        </a:p>
      </dgm:t>
    </dgm:pt>
  </dgm:ptLst>
  <dgm:cxnLst>
    <dgm:cxn modelId="{D8EEEA04-04D1-4206-A2BF-5A447CE856F5}" type="presOf" srcId="{6A5B0471-71C6-442F-9542-8E13B0642070}" destId="{2D5D5CC4-04C5-5448-A5AB-63424AEEC159}" srcOrd="0" destOrd="0" presId="urn:microsoft.com/office/officeart/2008/layout/VerticalCurvedList"/>
    <dgm:cxn modelId="{3216215F-BE6F-4B98-AB1D-D7B988607B12}" type="presOf" srcId="{4F8E2357-2395-4ECD-8D64-B45698AE0A0F}" destId="{29778E8B-B720-455D-9646-A59D7520C31F}" srcOrd="0" destOrd="0" presId="urn:microsoft.com/office/officeart/2008/layout/VerticalCurvedList"/>
    <dgm:cxn modelId="{663226D9-A022-4E17-807A-803256F63F10}" type="presOf" srcId="{FC56BBB6-1FA4-46B3-920C-2A68EE87F15E}" destId="{22BC8E13-6D5F-485A-B06A-C7A47AC379C4}" srcOrd="0" destOrd="0" presId="urn:microsoft.com/office/officeart/2008/layout/VerticalCurvedList"/>
    <dgm:cxn modelId="{415948EC-3185-4611-9A26-2DC0E2F83F00}" srcId="{48DE7216-606C-9244-9F09-5A641B904135}" destId="{95B42214-DF0C-439B-9FBA-42900285A8A3}" srcOrd="3" destOrd="0" parTransId="{E497DF6B-BD52-477F-BC06-9B1F8976B74F}" sibTransId="{DDD269E9-D844-4D25-8052-E94611EC3A9E}"/>
    <dgm:cxn modelId="{15FABD6E-3905-4E41-BC0B-16C84027F79F}" srcId="{48DE7216-606C-9244-9F09-5A641B904135}" destId="{4F8E2357-2395-4ECD-8D64-B45698AE0A0F}" srcOrd="1" destOrd="0" parTransId="{30F70739-F41A-49C7-82E5-676681AFB163}" sibTransId="{C982DDD4-66F7-4999-B77E-730FF6EE3118}"/>
    <dgm:cxn modelId="{D9C4B3D3-3ECE-4622-89BB-D33A06610127}" type="presOf" srcId="{95B42214-DF0C-439B-9FBA-42900285A8A3}" destId="{FE2DD6A7-004E-4519-9831-3FE61E9A0146}" srcOrd="0" destOrd="0" presId="urn:microsoft.com/office/officeart/2008/layout/VerticalCurvedList"/>
    <dgm:cxn modelId="{A777FE64-46A5-4D89-8429-CBB2F2AE08C3}" srcId="{48DE7216-606C-9244-9F09-5A641B904135}" destId="{FC56BBB6-1FA4-46B3-920C-2A68EE87F15E}" srcOrd="2" destOrd="0" parTransId="{A888D40A-BF98-4B71-B627-6C6444E53615}" sibTransId="{5EA6587F-CC1F-4870-92D4-073587A0E6D2}"/>
    <dgm:cxn modelId="{F0FF7358-E2A4-414C-9767-CC8F5CF2B90E}" type="presOf" srcId="{2C4D29E9-1E91-4EFB-936D-10B1C4A35E26}" destId="{0977EE39-C7FF-46AD-A874-0D6806738A74}" srcOrd="0" destOrd="0" presId="urn:microsoft.com/office/officeart/2008/layout/VerticalCurvedList"/>
    <dgm:cxn modelId="{0022BED6-889F-4617-ACB7-622DDDE1B0B4}" srcId="{48DE7216-606C-9244-9F09-5A641B904135}" destId="{2C4D29E9-1E91-4EFB-936D-10B1C4A35E26}" srcOrd="0" destOrd="0" parTransId="{C72510B1-FFC8-409F-95D0-B2B0C5D53B73}" sibTransId="{6A5B0471-71C6-442F-9542-8E13B0642070}"/>
    <dgm:cxn modelId="{2C89B230-1ADD-4215-A1B5-4DEA1F8596B9}" type="presOf" srcId="{48DE7216-606C-9244-9F09-5A641B904135}" destId="{B331F9E6-72D6-A24E-B3A9-887429CC7B6A}" srcOrd="0" destOrd="0" presId="urn:microsoft.com/office/officeart/2008/layout/VerticalCurvedList"/>
    <dgm:cxn modelId="{208580A3-FA04-494A-BEF1-C4995E4C2DF6}" type="presParOf" srcId="{B331F9E6-72D6-A24E-B3A9-887429CC7B6A}" destId="{DC703851-D875-704D-BE27-8BEE919D0BDA}" srcOrd="0" destOrd="0" presId="urn:microsoft.com/office/officeart/2008/layout/VerticalCurvedList"/>
    <dgm:cxn modelId="{6A5D55DB-5BE6-4370-B079-66365102A21E}" type="presParOf" srcId="{DC703851-D875-704D-BE27-8BEE919D0BDA}" destId="{4BEFF4B9-6ADC-F64B-8901-1F13774379CA}" srcOrd="0" destOrd="0" presId="urn:microsoft.com/office/officeart/2008/layout/VerticalCurvedList"/>
    <dgm:cxn modelId="{BAF36EC5-4C8F-4212-A435-808FF261FD97}" type="presParOf" srcId="{4BEFF4B9-6ADC-F64B-8901-1F13774379CA}" destId="{FF16D444-2F99-AB4F-94BA-20A13C860F79}" srcOrd="0" destOrd="0" presId="urn:microsoft.com/office/officeart/2008/layout/VerticalCurvedList"/>
    <dgm:cxn modelId="{106C9BB2-4875-45FA-A285-D9BDF8315030}" type="presParOf" srcId="{4BEFF4B9-6ADC-F64B-8901-1F13774379CA}" destId="{2D5D5CC4-04C5-5448-A5AB-63424AEEC159}" srcOrd="1" destOrd="0" presId="urn:microsoft.com/office/officeart/2008/layout/VerticalCurvedList"/>
    <dgm:cxn modelId="{CE8EA725-4E38-4D6A-857E-D9793A6BA12D}" type="presParOf" srcId="{4BEFF4B9-6ADC-F64B-8901-1F13774379CA}" destId="{B895143B-F403-2C42-A916-24880CA8E2B3}" srcOrd="2" destOrd="0" presId="urn:microsoft.com/office/officeart/2008/layout/VerticalCurvedList"/>
    <dgm:cxn modelId="{B30C5383-004F-42A9-996F-DF6A28E2F0C5}" type="presParOf" srcId="{4BEFF4B9-6ADC-F64B-8901-1F13774379CA}" destId="{B356070E-7939-A44E-BA4B-E47E1FDD6F0D}" srcOrd="3" destOrd="0" presId="urn:microsoft.com/office/officeart/2008/layout/VerticalCurvedList"/>
    <dgm:cxn modelId="{5873F11A-656F-4E0B-915B-037EACA096E6}" type="presParOf" srcId="{DC703851-D875-704D-BE27-8BEE919D0BDA}" destId="{0977EE39-C7FF-46AD-A874-0D6806738A74}" srcOrd="1" destOrd="0" presId="urn:microsoft.com/office/officeart/2008/layout/VerticalCurvedList"/>
    <dgm:cxn modelId="{9BAE85EA-1B5C-4200-A825-350FDE1ABEC7}" type="presParOf" srcId="{DC703851-D875-704D-BE27-8BEE919D0BDA}" destId="{94B67A83-3CF8-45E8-9D31-2AC6B200D06A}" srcOrd="2" destOrd="0" presId="urn:microsoft.com/office/officeart/2008/layout/VerticalCurvedList"/>
    <dgm:cxn modelId="{6CEB82F2-9129-4A75-ACC6-5A9FB77BBD94}" type="presParOf" srcId="{94B67A83-3CF8-45E8-9D31-2AC6B200D06A}" destId="{B31F6390-4458-4507-8F14-198FEBC02816}" srcOrd="0" destOrd="0" presId="urn:microsoft.com/office/officeart/2008/layout/VerticalCurvedList"/>
    <dgm:cxn modelId="{19B786B5-542C-47C3-B63D-2F9FAEC61CE2}" type="presParOf" srcId="{DC703851-D875-704D-BE27-8BEE919D0BDA}" destId="{29778E8B-B720-455D-9646-A59D7520C31F}" srcOrd="3" destOrd="0" presId="urn:microsoft.com/office/officeart/2008/layout/VerticalCurvedList"/>
    <dgm:cxn modelId="{33C58081-1011-4124-8832-7F23EED691D9}" type="presParOf" srcId="{DC703851-D875-704D-BE27-8BEE919D0BDA}" destId="{E127C206-DD56-4422-BD17-5BAEDD905A07}" srcOrd="4" destOrd="0" presId="urn:microsoft.com/office/officeart/2008/layout/VerticalCurvedList"/>
    <dgm:cxn modelId="{C152620C-6A9B-49A6-BBB0-79D6FE3819E8}" type="presParOf" srcId="{E127C206-DD56-4422-BD17-5BAEDD905A07}" destId="{A3E14BBF-0A5D-4748-816B-4E6928D4167F}" srcOrd="0" destOrd="0" presId="urn:microsoft.com/office/officeart/2008/layout/VerticalCurvedList"/>
    <dgm:cxn modelId="{EB84FED8-93A9-4026-BE48-E81DB1999706}" type="presParOf" srcId="{DC703851-D875-704D-BE27-8BEE919D0BDA}" destId="{22BC8E13-6D5F-485A-B06A-C7A47AC379C4}" srcOrd="5" destOrd="0" presId="urn:microsoft.com/office/officeart/2008/layout/VerticalCurvedList"/>
    <dgm:cxn modelId="{0C807006-2544-43E9-99C1-8FDD098E78FC}" type="presParOf" srcId="{DC703851-D875-704D-BE27-8BEE919D0BDA}" destId="{874059FD-8923-4F6F-9F79-473C33B5C0A9}" srcOrd="6" destOrd="0" presId="urn:microsoft.com/office/officeart/2008/layout/VerticalCurvedList"/>
    <dgm:cxn modelId="{C1088870-4C28-4F87-9D58-893568018437}" type="presParOf" srcId="{874059FD-8923-4F6F-9F79-473C33B5C0A9}" destId="{2AEE83CF-1431-40AC-A126-2CA4D45CDBCF}" srcOrd="0" destOrd="0" presId="urn:microsoft.com/office/officeart/2008/layout/VerticalCurvedList"/>
    <dgm:cxn modelId="{8AC6271D-A719-4E9D-B42A-4C74CC2F373D}" type="presParOf" srcId="{DC703851-D875-704D-BE27-8BEE919D0BDA}" destId="{FE2DD6A7-004E-4519-9831-3FE61E9A0146}" srcOrd="7" destOrd="0" presId="urn:microsoft.com/office/officeart/2008/layout/VerticalCurvedList"/>
    <dgm:cxn modelId="{63D8339B-23FD-433B-98AE-8A248CF5C896}" type="presParOf" srcId="{DC703851-D875-704D-BE27-8BEE919D0BDA}" destId="{F0AAFDA2-3D74-4576-89A1-EB6C073D87F5}" srcOrd="8" destOrd="0" presId="urn:microsoft.com/office/officeart/2008/layout/VerticalCurvedList"/>
    <dgm:cxn modelId="{E5734710-2CF6-4A7E-B1D6-A0ED83ED7529}" type="presParOf" srcId="{F0AAFDA2-3D74-4576-89A1-EB6C073D87F5}" destId="{3A33845A-01A0-4870-8B0D-AEB10CDD96EF}" srcOrd="0" destOrd="0" presId="urn:microsoft.com/office/officeart/2008/layout/VerticalCurved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D5CC4-04C5-5448-A5AB-63424AEEC159}">
      <dsp:nvSpPr>
        <dsp:cNvPr id="0" name=""/>
        <dsp:cNvSpPr/>
      </dsp:nvSpPr>
      <dsp:spPr>
        <a:xfrm>
          <a:off x="-5361256" y="-821000"/>
          <a:ext cx="6383862" cy="6383862"/>
        </a:xfrm>
        <a:prstGeom prst="blockArc">
          <a:avLst>
            <a:gd name="adj1" fmla="val 18900000"/>
            <a:gd name="adj2" fmla="val 2700000"/>
            <a:gd name="adj3" fmla="val 369"/>
          </a:avLst>
        </a:prstGeom>
        <a:solidFill>
          <a:schemeClr val="bg1">
            <a:lumMod val="85000"/>
          </a:schemeClr>
        </a:solidFill>
        <a:ln w="6350" cap="flat" cmpd="sng" algn="ctr">
          <a:solidFill>
            <a:schemeClr val="bg1">
              <a:lumMod val="50000"/>
            </a:schemeClr>
          </a:solidFill>
          <a:prstDash val="solid"/>
          <a:miter lim="800000"/>
        </a:ln>
        <a:effectLst/>
      </dsp:spPr>
      <dsp:style>
        <a:lnRef idx="1">
          <a:scrgbClr r="0" g="0" b="0"/>
        </a:lnRef>
        <a:fillRef idx="0">
          <a:scrgbClr r="0" g="0" b="0"/>
        </a:fillRef>
        <a:effectRef idx="0">
          <a:scrgbClr r="0" g="0" b="0"/>
        </a:effectRef>
        <a:fontRef idx="minor"/>
      </dsp:style>
    </dsp:sp>
    <dsp:sp modelId="{506A47C2-E810-4DFF-8FC7-94CF73AE6D21}">
      <dsp:nvSpPr>
        <dsp:cNvPr id="0" name=""/>
        <dsp:cNvSpPr/>
      </dsp:nvSpPr>
      <dsp:spPr>
        <a:xfrm>
          <a:off x="447176" y="296271"/>
          <a:ext cx="9326817" cy="592922"/>
        </a:xfrm>
        <a:prstGeom prst="rect">
          <a:avLst/>
        </a:prstGeom>
        <a:solidFill>
          <a:schemeClr val="bg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70632" tIns="78740" rIns="78740" bIns="78740" numCol="1" spcCol="1270" anchor="ctr" anchorCtr="0">
          <a:noAutofit/>
        </a:bodyPr>
        <a:lstStyle/>
        <a:p>
          <a:pPr lvl="0" algn="l" defTabSz="1377950">
            <a:lnSpc>
              <a:spcPct val="90000"/>
            </a:lnSpc>
            <a:spcBef>
              <a:spcPct val="0"/>
            </a:spcBef>
            <a:spcAft>
              <a:spcPct val="35000"/>
            </a:spcAft>
          </a:pPr>
          <a:r>
            <a:rPr lang="en-GB" sz="3100" b="1" kern="1200" dirty="0"/>
            <a:t>Policies / will &amp; capacity of authorities</a:t>
          </a:r>
        </a:p>
      </dsp:txBody>
      <dsp:txXfrm>
        <a:off x="447176" y="296271"/>
        <a:ext cx="9326817" cy="592922"/>
      </dsp:txXfrm>
    </dsp:sp>
    <dsp:sp modelId="{24815022-2BD3-40A7-B45C-D9297FDB2036}">
      <dsp:nvSpPr>
        <dsp:cNvPr id="0" name=""/>
        <dsp:cNvSpPr/>
      </dsp:nvSpPr>
      <dsp:spPr>
        <a:xfrm>
          <a:off x="76600" y="222156"/>
          <a:ext cx="741153" cy="741153"/>
        </a:xfrm>
        <a:prstGeom prst="ellipse">
          <a:avLst/>
        </a:prstGeom>
        <a:solidFill>
          <a:schemeClr val="lt1">
            <a:hueOff val="0"/>
            <a:satOff val="0"/>
            <a:lumOff val="0"/>
            <a:alphaOff val="0"/>
          </a:schemeClr>
        </a:solidFill>
        <a:ln w="6350" cap="flat" cmpd="sng" algn="ctr">
          <a:solidFill>
            <a:srgbClr val="C00000"/>
          </a:solidFill>
          <a:prstDash val="solid"/>
          <a:miter lim="800000"/>
        </a:ln>
        <a:effectLst/>
      </dsp:spPr>
      <dsp:style>
        <a:lnRef idx="1">
          <a:scrgbClr r="0" g="0" b="0"/>
        </a:lnRef>
        <a:fillRef idx="1">
          <a:scrgbClr r="0" g="0" b="0"/>
        </a:fillRef>
        <a:effectRef idx="0">
          <a:scrgbClr r="0" g="0" b="0"/>
        </a:effectRef>
        <a:fontRef idx="minor"/>
      </dsp:style>
    </dsp:sp>
    <dsp:sp modelId="{BBE88830-BAAB-4D55-A46E-642FFBB4260F}">
      <dsp:nvSpPr>
        <dsp:cNvPr id="0" name=""/>
        <dsp:cNvSpPr/>
      </dsp:nvSpPr>
      <dsp:spPr>
        <a:xfrm>
          <a:off x="872047" y="1185370"/>
          <a:ext cx="8901946" cy="592922"/>
        </a:xfrm>
        <a:prstGeom prst="rect">
          <a:avLst/>
        </a:prstGeom>
        <a:solidFill>
          <a:schemeClr val="bg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70632" tIns="78740" rIns="78740" bIns="78740" numCol="1" spcCol="1270" anchor="ctr" anchorCtr="0">
          <a:noAutofit/>
        </a:bodyPr>
        <a:lstStyle/>
        <a:p>
          <a:pPr lvl="0" algn="l" defTabSz="1377950">
            <a:lnSpc>
              <a:spcPct val="90000"/>
            </a:lnSpc>
            <a:spcBef>
              <a:spcPct val="0"/>
            </a:spcBef>
            <a:spcAft>
              <a:spcPct val="35000"/>
            </a:spcAft>
          </a:pPr>
          <a:r>
            <a:rPr lang="en-GB" sz="3100" b="1" kern="1200" dirty="0"/>
            <a:t>Protection</a:t>
          </a:r>
        </a:p>
      </dsp:txBody>
      <dsp:txXfrm>
        <a:off x="872047" y="1185370"/>
        <a:ext cx="8901946" cy="592922"/>
      </dsp:txXfrm>
    </dsp:sp>
    <dsp:sp modelId="{72CE863F-326E-4D17-801B-6C27F910E5A1}">
      <dsp:nvSpPr>
        <dsp:cNvPr id="0" name=""/>
        <dsp:cNvSpPr/>
      </dsp:nvSpPr>
      <dsp:spPr>
        <a:xfrm>
          <a:off x="501471" y="1111255"/>
          <a:ext cx="741153" cy="741153"/>
        </a:xfrm>
        <a:prstGeom prst="ellipse">
          <a:avLst/>
        </a:prstGeom>
        <a:solidFill>
          <a:schemeClr val="lt1">
            <a:hueOff val="0"/>
            <a:satOff val="0"/>
            <a:lumOff val="0"/>
            <a:alphaOff val="0"/>
          </a:schemeClr>
        </a:solidFill>
        <a:ln w="6350" cap="flat" cmpd="sng" algn="ctr">
          <a:solidFill>
            <a:srgbClr val="C00000"/>
          </a:solidFill>
          <a:prstDash val="solid"/>
          <a:miter lim="800000"/>
        </a:ln>
        <a:effectLst/>
      </dsp:spPr>
      <dsp:style>
        <a:lnRef idx="1">
          <a:scrgbClr r="0" g="0" b="0"/>
        </a:lnRef>
        <a:fillRef idx="1">
          <a:scrgbClr r="0" g="0" b="0"/>
        </a:fillRef>
        <a:effectRef idx="0">
          <a:scrgbClr r="0" g="0" b="0"/>
        </a:effectRef>
        <a:fontRef idx="minor"/>
      </dsp:style>
    </dsp:sp>
    <dsp:sp modelId="{6A67BCBB-E5FC-4DB1-99CF-2C5BBF130920}">
      <dsp:nvSpPr>
        <dsp:cNvPr id="0" name=""/>
        <dsp:cNvSpPr/>
      </dsp:nvSpPr>
      <dsp:spPr>
        <a:xfrm>
          <a:off x="1002448" y="2074469"/>
          <a:ext cx="8771545" cy="592922"/>
        </a:xfrm>
        <a:prstGeom prst="rect">
          <a:avLst/>
        </a:prstGeom>
        <a:solidFill>
          <a:schemeClr val="bg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70632" tIns="78740" rIns="78740" bIns="78740" numCol="1" spcCol="1270" anchor="ctr" anchorCtr="0">
          <a:noAutofit/>
        </a:bodyPr>
        <a:lstStyle/>
        <a:p>
          <a:pPr lvl="0" algn="l" defTabSz="1377950">
            <a:lnSpc>
              <a:spcPct val="90000"/>
            </a:lnSpc>
            <a:spcBef>
              <a:spcPct val="0"/>
            </a:spcBef>
            <a:spcAft>
              <a:spcPct val="35000"/>
            </a:spcAft>
          </a:pPr>
          <a:r>
            <a:rPr lang="en-GB" sz="3100" b="1" kern="1200" dirty="0"/>
            <a:t>Access to essential services</a:t>
          </a:r>
        </a:p>
      </dsp:txBody>
      <dsp:txXfrm>
        <a:off x="1002448" y="2074469"/>
        <a:ext cx="8771545" cy="592922"/>
      </dsp:txXfrm>
    </dsp:sp>
    <dsp:sp modelId="{AB3D7828-0F45-4EF0-AB0C-57C194AC5F9F}">
      <dsp:nvSpPr>
        <dsp:cNvPr id="0" name=""/>
        <dsp:cNvSpPr/>
      </dsp:nvSpPr>
      <dsp:spPr>
        <a:xfrm>
          <a:off x="631872" y="2000354"/>
          <a:ext cx="741153" cy="741153"/>
        </a:xfrm>
        <a:prstGeom prst="ellipse">
          <a:avLst/>
        </a:prstGeom>
        <a:solidFill>
          <a:schemeClr val="lt1">
            <a:hueOff val="0"/>
            <a:satOff val="0"/>
            <a:lumOff val="0"/>
            <a:alphaOff val="0"/>
          </a:schemeClr>
        </a:solidFill>
        <a:ln w="6350" cap="flat" cmpd="sng" algn="ctr">
          <a:solidFill>
            <a:srgbClr val="C00000"/>
          </a:solidFill>
          <a:prstDash val="solid"/>
          <a:miter lim="800000"/>
        </a:ln>
        <a:effectLst/>
      </dsp:spPr>
      <dsp:style>
        <a:lnRef idx="1">
          <a:scrgbClr r="0" g="0" b="0"/>
        </a:lnRef>
        <a:fillRef idx="1">
          <a:scrgbClr r="0" g="0" b="0"/>
        </a:fillRef>
        <a:effectRef idx="0">
          <a:scrgbClr r="0" g="0" b="0"/>
        </a:effectRef>
        <a:fontRef idx="minor"/>
      </dsp:style>
    </dsp:sp>
    <dsp:sp modelId="{DBB0C3FD-0CD8-4DD9-8380-D3B8163DBABA}">
      <dsp:nvSpPr>
        <dsp:cNvPr id="0" name=""/>
        <dsp:cNvSpPr/>
      </dsp:nvSpPr>
      <dsp:spPr>
        <a:xfrm>
          <a:off x="872047" y="2963568"/>
          <a:ext cx="8901946" cy="592922"/>
        </a:xfrm>
        <a:prstGeom prst="rect">
          <a:avLst/>
        </a:prstGeom>
        <a:solidFill>
          <a:schemeClr val="bg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70632" tIns="78740" rIns="78740" bIns="78740" numCol="1" spcCol="1270" anchor="ctr" anchorCtr="0">
          <a:noAutofit/>
        </a:bodyPr>
        <a:lstStyle/>
        <a:p>
          <a:pPr lvl="0" algn="l" defTabSz="1377950">
            <a:lnSpc>
              <a:spcPct val="90000"/>
            </a:lnSpc>
            <a:spcBef>
              <a:spcPct val="0"/>
            </a:spcBef>
            <a:spcAft>
              <a:spcPct val="35000"/>
            </a:spcAft>
          </a:pPr>
          <a:r>
            <a:rPr lang="en-GB" sz="3100" b="1" kern="1200" dirty="0"/>
            <a:t>Right to work &amp; </a:t>
          </a:r>
          <a:r>
            <a:rPr lang="en-GB" sz="3100" b="1" kern="1200" dirty="0" smtClean="0"/>
            <a:t>economic </a:t>
          </a:r>
          <a:r>
            <a:rPr lang="en-GB" sz="3100" b="1" kern="1200" dirty="0"/>
            <a:t>opportunities</a:t>
          </a:r>
        </a:p>
      </dsp:txBody>
      <dsp:txXfrm>
        <a:off x="872047" y="2963568"/>
        <a:ext cx="8901946" cy="592922"/>
      </dsp:txXfrm>
    </dsp:sp>
    <dsp:sp modelId="{6EE02A2E-5C2A-4527-AA1D-EE7826DB7B8E}">
      <dsp:nvSpPr>
        <dsp:cNvPr id="0" name=""/>
        <dsp:cNvSpPr/>
      </dsp:nvSpPr>
      <dsp:spPr>
        <a:xfrm>
          <a:off x="501471" y="2889453"/>
          <a:ext cx="741153" cy="741153"/>
        </a:xfrm>
        <a:prstGeom prst="ellipse">
          <a:avLst/>
        </a:prstGeom>
        <a:solidFill>
          <a:schemeClr val="lt1">
            <a:hueOff val="0"/>
            <a:satOff val="0"/>
            <a:lumOff val="0"/>
            <a:alphaOff val="0"/>
          </a:schemeClr>
        </a:solidFill>
        <a:ln w="6350" cap="flat" cmpd="sng" algn="ctr">
          <a:solidFill>
            <a:srgbClr val="C00000"/>
          </a:solidFill>
          <a:prstDash val="solid"/>
          <a:miter lim="800000"/>
        </a:ln>
        <a:effectLst/>
      </dsp:spPr>
      <dsp:style>
        <a:lnRef idx="1">
          <a:scrgbClr r="0" g="0" b="0"/>
        </a:lnRef>
        <a:fillRef idx="1">
          <a:scrgbClr r="0" g="0" b="0"/>
        </a:fillRef>
        <a:effectRef idx="0">
          <a:scrgbClr r="0" g="0" b="0"/>
        </a:effectRef>
        <a:fontRef idx="minor"/>
      </dsp:style>
    </dsp:sp>
    <dsp:sp modelId="{E5BD45E9-7EF3-4ADA-9F62-3E94D5EF4E0C}">
      <dsp:nvSpPr>
        <dsp:cNvPr id="0" name=""/>
        <dsp:cNvSpPr/>
      </dsp:nvSpPr>
      <dsp:spPr>
        <a:xfrm>
          <a:off x="447176" y="3852668"/>
          <a:ext cx="9326817" cy="592922"/>
        </a:xfrm>
        <a:prstGeom prst="rect">
          <a:avLst/>
        </a:prstGeom>
        <a:solidFill>
          <a:schemeClr val="bg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70632" tIns="78740" rIns="78740" bIns="78740" numCol="1" spcCol="1270" anchor="ctr" anchorCtr="0">
          <a:noAutofit/>
        </a:bodyPr>
        <a:lstStyle/>
        <a:p>
          <a:pPr lvl="0" algn="l" defTabSz="1377950">
            <a:lnSpc>
              <a:spcPct val="90000"/>
            </a:lnSpc>
            <a:spcBef>
              <a:spcPct val="0"/>
            </a:spcBef>
            <a:spcAft>
              <a:spcPct val="35000"/>
            </a:spcAft>
          </a:pPr>
          <a:r>
            <a:rPr lang="en-GB" sz="3100" b="1" kern="1200" dirty="0"/>
            <a:t>Relationship with host population</a:t>
          </a:r>
        </a:p>
      </dsp:txBody>
      <dsp:txXfrm>
        <a:off x="447176" y="3852668"/>
        <a:ext cx="9326817" cy="592922"/>
      </dsp:txXfrm>
    </dsp:sp>
    <dsp:sp modelId="{31222440-3A76-4923-A625-3E8921AA3276}">
      <dsp:nvSpPr>
        <dsp:cNvPr id="0" name=""/>
        <dsp:cNvSpPr/>
      </dsp:nvSpPr>
      <dsp:spPr>
        <a:xfrm>
          <a:off x="76600" y="3778552"/>
          <a:ext cx="741153" cy="741153"/>
        </a:xfrm>
        <a:prstGeom prst="ellipse">
          <a:avLst/>
        </a:prstGeom>
        <a:solidFill>
          <a:schemeClr val="lt1">
            <a:hueOff val="0"/>
            <a:satOff val="0"/>
            <a:lumOff val="0"/>
            <a:alphaOff val="0"/>
          </a:schemeClr>
        </a:solidFill>
        <a:ln w="6350" cap="flat" cmpd="sng" algn="ctr">
          <a:solidFill>
            <a:srgbClr val="C00000"/>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D5CC4-04C5-5448-A5AB-63424AEEC159}">
      <dsp:nvSpPr>
        <dsp:cNvPr id="0" name=""/>
        <dsp:cNvSpPr/>
      </dsp:nvSpPr>
      <dsp:spPr>
        <a:xfrm>
          <a:off x="-5361256" y="-821000"/>
          <a:ext cx="6383862" cy="6383862"/>
        </a:xfrm>
        <a:prstGeom prst="blockArc">
          <a:avLst>
            <a:gd name="adj1" fmla="val 18900000"/>
            <a:gd name="adj2" fmla="val 2700000"/>
            <a:gd name="adj3" fmla="val 369"/>
          </a:avLst>
        </a:prstGeom>
        <a:noFill/>
        <a:ln w="6350" cap="flat" cmpd="sng" algn="ctr">
          <a:solidFill>
            <a:srgbClr val="C00000"/>
          </a:solidFill>
          <a:prstDash val="solid"/>
          <a:miter lim="800000"/>
        </a:ln>
        <a:effectLst/>
      </dsp:spPr>
      <dsp:style>
        <a:lnRef idx="1">
          <a:scrgbClr r="0" g="0" b="0"/>
        </a:lnRef>
        <a:fillRef idx="0">
          <a:scrgbClr r="0" g="0" b="0"/>
        </a:fillRef>
        <a:effectRef idx="0">
          <a:scrgbClr r="0" g="0" b="0"/>
        </a:effectRef>
        <a:fontRef idx="minor"/>
      </dsp:style>
    </dsp:sp>
    <dsp:sp modelId="{0977EE39-C7FF-46AD-A874-0D6806738A74}">
      <dsp:nvSpPr>
        <dsp:cNvPr id="0" name=""/>
        <dsp:cNvSpPr/>
      </dsp:nvSpPr>
      <dsp:spPr>
        <a:xfrm>
          <a:off x="535375" y="364554"/>
          <a:ext cx="10677737" cy="729488"/>
        </a:xfrm>
        <a:prstGeom prst="rect">
          <a:avLst/>
        </a:prstGeom>
        <a:solidFill>
          <a:srgbClr val="A8A8A7"/>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9031"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latin typeface="+mn-lt"/>
              <a:cs typeface="Calibri"/>
            </a:rPr>
            <a:t>Access to services: </a:t>
          </a:r>
          <a:r>
            <a:rPr lang="en-US" sz="2800" kern="1200" dirty="0" smtClean="0">
              <a:latin typeface="+mn-lt"/>
              <a:cs typeface="Calibri"/>
            </a:rPr>
            <a:t>Working with </a:t>
          </a:r>
          <a:r>
            <a:rPr lang="en-US" sz="2800" kern="1200" dirty="0">
              <a:latin typeface="+mn-lt"/>
              <a:cs typeface="Calibri"/>
            </a:rPr>
            <a:t>existing systems; building </a:t>
          </a:r>
          <a:r>
            <a:rPr lang="en-US" sz="2800" kern="1200" dirty="0" smtClean="0">
              <a:latin typeface="+mn-lt"/>
              <a:cs typeface="Calibri"/>
            </a:rPr>
            <a:t>others </a:t>
          </a:r>
          <a:endParaRPr lang="en-US" sz="2800" kern="1200" dirty="0">
            <a:latin typeface="+mn-lt"/>
            <a:cs typeface="Calibri"/>
          </a:endParaRPr>
        </a:p>
      </dsp:txBody>
      <dsp:txXfrm>
        <a:off x="535375" y="364554"/>
        <a:ext cx="10677737" cy="729488"/>
      </dsp:txXfrm>
    </dsp:sp>
    <dsp:sp modelId="{B31F6390-4458-4507-8F14-198FEBC02816}">
      <dsp:nvSpPr>
        <dsp:cNvPr id="0" name=""/>
        <dsp:cNvSpPr/>
      </dsp:nvSpPr>
      <dsp:spPr>
        <a:xfrm>
          <a:off x="79445" y="273368"/>
          <a:ext cx="911860" cy="911860"/>
        </a:xfrm>
        <a:prstGeom prst="ellipse">
          <a:avLst/>
        </a:prstGeom>
        <a:solidFill>
          <a:schemeClr val="lt1">
            <a:hueOff val="0"/>
            <a:satOff val="0"/>
            <a:lumOff val="0"/>
            <a:alphaOff val="0"/>
          </a:schemeClr>
        </a:solidFill>
        <a:ln w="6350" cap="flat" cmpd="sng" algn="ctr">
          <a:solidFill>
            <a:srgbClr val="C00000"/>
          </a:solidFill>
          <a:prstDash val="solid"/>
          <a:miter lim="800000"/>
        </a:ln>
        <a:effectLst/>
      </dsp:spPr>
      <dsp:style>
        <a:lnRef idx="1">
          <a:scrgbClr r="0" g="0" b="0"/>
        </a:lnRef>
        <a:fillRef idx="1">
          <a:scrgbClr r="0" g="0" b="0"/>
        </a:fillRef>
        <a:effectRef idx="0">
          <a:scrgbClr r="0" g="0" b="0"/>
        </a:effectRef>
        <a:fontRef idx="minor"/>
      </dsp:style>
    </dsp:sp>
    <dsp:sp modelId="{29778E8B-B720-455D-9646-A59D7520C31F}">
      <dsp:nvSpPr>
        <dsp:cNvPr id="0" name=""/>
        <dsp:cNvSpPr/>
      </dsp:nvSpPr>
      <dsp:spPr>
        <a:xfrm>
          <a:off x="953607" y="1458976"/>
          <a:ext cx="10259505" cy="729488"/>
        </a:xfrm>
        <a:prstGeom prst="rect">
          <a:avLst/>
        </a:prstGeom>
        <a:solidFill>
          <a:srgbClr val="A8A8A7"/>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9031"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latin typeface="+mn-lt"/>
              <a:cs typeface="Calibri"/>
            </a:rPr>
            <a:t>Broader collaboration: </a:t>
          </a:r>
          <a:r>
            <a:rPr lang="en-US" sz="2800" kern="1200" dirty="0" smtClean="0">
              <a:latin typeface="+mn-lt"/>
              <a:cs typeface="Calibri"/>
            </a:rPr>
            <a:t>‘whole </a:t>
          </a:r>
          <a:r>
            <a:rPr lang="en-US" sz="2800" kern="1200" dirty="0">
              <a:latin typeface="+mn-lt"/>
              <a:cs typeface="Calibri"/>
            </a:rPr>
            <a:t>of society’ </a:t>
          </a:r>
          <a:r>
            <a:rPr lang="en-US" sz="2800" kern="1200" dirty="0" smtClean="0">
              <a:latin typeface="+mn-lt"/>
              <a:cs typeface="Calibri"/>
            </a:rPr>
            <a:t>approach</a:t>
          </a:r>
          <a:endParaRPr lang="en-US" sz="2800" kern="1200" dirty="0">
            <a:latin typeface="+mn-lt"/>
            <a:cs typeface="Calibri"/>
          </a:endParaRPr>
        </a:p>
      </dsp:txBody>
      <dsp:txXfrm>
        <a:off x="953607" y="1458976"/>
        <a:ext cx="10259505" cy="729488"/>
      </dsp:txXfrm>
    </dsp:sp>
    <dsp:sp modelId="{A3E14BBF-0A5D-4748-816B-4E6928D4167F}">
      <dsp:nvSpPr>
        <dsp:cNvPr id="0" name=""/>
        <dsp:cNvSpPr/>
      </dsp:nvSpPr>
      <dsp:spPr>
        <a:xfrm>
          <a:off x="497677" y="1367790"/>
          <a:ext cx="911860" cy="911860"/>
        </a:xfrm>
        <a:prstGeom prst="ellipse">
          <a:avLst/>
        </a:prstGeom>
        <a:solidFill>
          <a:schemeClr val="lt1">
            <a:hueOff val="0"/>
            <a:satOff val="0"/>
            <a:lumOff val="0"/>
            <a:alphaOff val="0"/>
          </a:schemeClr>
        </a:solidFill>
        <a:ln w="6350" cap="flat" cmpd="sng" algn="ctr">
          <a:solidFill>
            <a:srgbClr val="C00000"/>
          </a:solidFill>
          <a:prstDash val="solid"/>
          <a:miter lim="800000"/>
        </a:ln>
        <a:effectLst/>
      </dsp:spPr>
      <dsp:style>
        <a:lnRef idx="1">
          <a:scrgbClr r="0" g="0" b="0"/>
        </a:lnRef>
        <a:fillRef idx="1">
          <a:scrgbClr r="0" g="0" b="0"/>
        </a:fillRef>
        <a:effectRef idx="0">
          <a:scrgbClr r="0" g="0" b="0"/>
        </a:effectRef>
        <a:fontRef idx="minor"/>
      </dsp:style>
    </dsp:sp>
    <dsp:sp modelId="{22BC8E13-6D5F-485A-B06A-C7A47AC379C4}">
      <dsp:nvSpPr>
        <dsp:cNvPr id="0" name=""/>
        <dsp:cNvSpPr/>
      </dsp:nvSpPr>
      <dsp:spPr>
        <a:xfrm>
          <a:off x="953607" y="2553397"/>
          <a:ext cx="10259505" cy="729488"/>
        </a:xfrm>
        <a:prstGeom prst="rect">
          <a:avLst/>
        </a:prstGeom>
        <a:solidFill>
          <a:srgbClr val="A8A8A7"/>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9031" tIns="71120" rIns="71120" bIns="71120" numCol="1" spcCol="1270" anchor="ctr" anchorCtr="0">
          <a:noAutofit/>
        </a:bodyPr>
        <a:lstStyle/>
        <a:p>
          <a:pPr lvl="0" algn="l" defTabSz="1244600">
            <a:lnSpc>
              <a:spcPct val="90000"/>
            </a:lnSpc>
            <a:spcBef>
              <a:spcPct val="0"/>
            </a:spcBef>
            <a:spcAft>
              <a:spcPct val="35000"/>
            </a:spcAft>
          </a:pPr>
          <a:r>
            <a:rPr lang="en-US" sz="2800" b="1" kern="1200" dirty="0">
              <a:latin typeface="+mn-lt"/>
              <a:cs typeface="Calibri"/>
            </a:rPr>
            <a:t>Area-based </a:t>
          </a:r>
          <a:r>
            <a:rPr lang="en-US" sz="2800" b="1" kern="1200" dirty="0" smtClean="0">
              <a:latin typeface="+mn-lt"/>
              <a:cs typeface="Calibri"/>
            </a:rPr>
            <a:t>programming</a:t>
          </a:r>
          <a:r>
            <a:rPr lang="en-US" sz="2800" kern="1200" dirty="0" smtClean="0">
              <a:latin typeface="+mn-lt"/>
              <a:cs typeface="Calibri"/>
            </a:rPr>
            <a:t>: Including operationalizing self reliance and resilience</a:t>
          </a:r>
          <a:endParaRPr lang="en-US" sz="2800" kern="1200" dirty="0">
            <a:latin typeface="+mn-lt"/>
            <a:cs typeface="Calibri"/>
          </a:endParaRPr>
        </a:p>
      </dsp:txBody>
      <dsp:txXfrm>
        <a:off x="953607" y="2553397"/>
        <a:ext cx="10259505" cy="729488"/>
      </dsp:txXfrm>
    </dsp:sp>
    <dsp:sp modelId="{2AEE83CF-1431-40AC-A126-2CA4D45CDBCF}">
      <dsp:nvSpPr>
        <dsp:cNvPr id="0" name=""/>
        <dsp:cNvSpPr/>
      </dsp:nvSpPr>
      <dsp:spPr>
        <a:xfrm>
          <a:off x="497677" y="2462211"/>
          <a:ext cx="911860" cy="911860"/>
        </a:xfrm>
        <a:prstGeom prst="ellipse">
          <a:avLst/>
        </a:prstGeom>
        <a:solidFill>
          <a:schemeClr val="lt1">
            <a:hueOff val="0"/>
            <a:satOff val="0"/>
            <a:lumOff val="0"/>
            <a:alphaOff val="0"/>
          </a:schemeClr>
        </a:solidFill>
        <a:ln w="6350" cap="flat" cmpd="sng" algn="ctr">
          <a:solidFill>
            <a:srgbClr val="C00000"/>
          </a:solidFill>
          <a:prstDash val="solid"/>
          <a:miter lim="800000"/>
        </a:ln>
        <a:effectLst/>
      </dsp:spPr>
      <dsp:style>
        <a:lnRef idx="1">
          <a:scrgbClr r="0" g="0" b="0"/>
        </a:lnRef>
        <a:fillRef idx="1">
          <a:scrgbClr r="0" g="0" b="0"/>
        </a:fillRef>
        <a:effectRef idx="0">
          <a:scrgbClr r="0" g="0" b="0"/>
        </a:effectRef>
        <a:fontRef idx="minor"/>
      </dsp:style>
    </dsp:sp>
    <dsp:sp modelId="{FE2DD6A7-004E-4519-9831-3FE61E9A0146}">
      <dsp:nvSpPr>
        <dsp:cNvPr id="0" name=""/>
        <dsp:cNvSpPr/>
      </dsp:nvSpPr>
      <dsp:spPr>
        <a:xfrm>
          <a:off x="535375" y="3647819"/>
          <a:ext cx="10677737" cy="729488"/>
        </a:xfrm>
        <a:prstGeom prst="rect">
          <a:avLst/>
        </a:prstGeom>
        <a:solidFill>
          <a:srgbClr val="A8A8A7"/>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9031" tIns="71120" rIns="71120" bIns="71120" numCol="1" spcCol="1270" anchor="ctr" anchorCtr="0">
          <a:noAutofit/>
        </a:bodyPr>
        <a:lstStyle/>
        <a:p>
          <a:pPr lvl="0" algn="l" defTabSz="1244600">
            <a:lnSpc>
              <a:spcPct val="90000"/>
            </a:lnSpc>
            <a:spcBef>
              <a:spcPct val="0"/>
            </a:spcBef>
            <a:spcAft>
              <a:spcPct val="35000"/>
            </a:spcAft>
          </a:pPr>
          <a:r>
            <a:rPr lang="en-US" sz="2800" kern="1200" dirty="0">
              <a:latin typeface="+mn-lt"/>
              <a:cs typeface="Calibri"/>
            </a:rPr>
            <a:t>Important progress in </a:t>
          </a:r>
          <a:r>
            <a:rPr lang="en-US" sz="2800" b="1" kern="1200" dirty="0">
              <a:latin typeface="+mn-lt"/>
              <a:cs typeface="Calibri"/>
            </a:rPr>
            <a:t>flexible and adaptive programming</a:t>
          </a:r>
        </a:p>
      </dsp:txBody>
      <dsp:txXfrm>
        <a:off x="535375" y="3647819"/>
        <a:ext cx="10677737" cy="729488"/>
      </dsp:txXfrm>
    </dsp:sp>
    <dsp:sp modelId="{3A33845A-01A0-4870-8B0D-AEB10CDD96EF}">
      <dsp:nvSpPr>
        <dsp:cNvPr id="0" name=""/>
        <dsp:cNvSpPr/>
      </dsp:nvSpPr>
      <dsp:spPr>
        <a:xfrm>
          <a:off x="79445" y="3556633"/>
          <a:ext cx="911860" cy="911860"/>
        </a:xfrm>
        <a:prstGeom prst="ellipse">
          <a:avLst/>
        </a:prstGeom>
        <a:solidFill>
          <a:schemeClr val="lt1">
            <a:hueOff val="0"/>
            <a:satOff val="0"/>
            <a:lumOff val="0"/>
            <a:alphaOff val="0"/>
          </a:schemeClr>
        </a:solidFill>
        <a:ln w="6350" cap="flat" cmpd="sng" algn="ctr">
          <a:solidFill>
            <a:srgbClr val="C00000"/>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E8BE48-0EFB-4F9C-8A59-37CF4F6E9159}" type="datetimeFigureOut">
              <a:rPr lang="en-US" smtClean="0"/>
              <a:t>4/13/2018</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6D48FE-BDC4-4F2D-9F0D-E554F26CF88F}" type="slidenum">
              <a:rPr lang="en-US" smtClean="0"/>
              <a:t>‹#›</a:t>
            </a:fld>
            <a:endParaRPr lang="en-US"/>
          </a:p>
        </p:txBody>
      </p:sp>
    </p:spTree>
    <p:extLst>
      <p:ext uri="{BB962C8B-B14F-4D97-AF65-F5344CB8AC3E}">
        <p14:creationId xmlns:p14="http://schemas.microsoft.com/office/powerpoint/2010/main" val="881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6D48FE-BDC4-4F2D-9F0D-E554F26CF88F}" type="slidenum">
              <a:rPr lang="en-US" smtClean="0"/>
              <a:t>1</a:t>
            </a:fld>
            <a:endParaRPr lang="en-US"/>
          </a:p>
        </p:txBody>
      </p:sp>
    </p:spTree>
    <p:extLst>
      <p:ext uri="{BB962C8B-B14F-4D97-AF65-F5344CB8AC3E}">
        <p14:creationId xmlns:p14="http://schemas.microsoft.com/office/powerpoint/2010/main" val="339206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a:t>The notion of Durable Solutions is core to this study. Many respondents understand it in different ways. </a:t>
            </a:r>
            <a:r>
              <a:rPr lang="en-US" baseline="0" dirty="0" smtClean="0"/>
              <a:t> </a:t>
            </a:r>
            <a:r>
              <a:rPr lang="en-US" dirty="0" smtClean="0"/>
              <a:t>Depending </a:t>
            </a:r>
            <a:r>
              <a:rPr lang="en-US" dirty="0"/>
              <a:t>on the perspective, each respondent reflexively favors one of the three durable solutions.</a:t>
            </a:r>
          </a:p>
          <a:p>
            <a:endParaRPr lang="en-US" dirty="0"/>
          </a:p>
          <a:p>
            <a:r>
              <a:rPr lang="en-US" dirty="0"/>
              <a:t>The idea of solutions-oriented programming is not well distinguished from the absolute solutions.</a:t>
            </a:r>
          </a:p>
          <a:p>
            <a:r>
              <a:rPr lang="en-US" dirty="0"/>
              <a:t>In some cases activities aimed at contributing to the process of achieving solutions have become identified as ‘solutions’ in themselves</a:t>
            </a:r>
            <a:r>
              <a:rPr lang="en-US" dirty="0" smtClean="0"/>
              <a:t>’</a:t>
            </a:r>
          </a:p>
          <a:p>
            <a:endParaRPr lang="en-US" dirty="0" smtClean="0"/>
          </a:p>
          <a:p>
            <a:r>
              <a:rPr lang="en-US" dirty="0" smtClean="0"/>
              <a:t>All three settlement</a:t>
            </a:r>
            <a:r>
              <a:rPr lang="en-US" baseline="0" dirty="0" smtClean="0"/>
              <a:t> options are processes leading to integration. </a:t>
            </a:r>
            <a:r>
              <a:rPr lang="en-US" baseline="0" dirty="0" err="1" smtClean="0"/>
              <a:t>Eg</a:t>
            </a:r>
            <a:r>
              <a:rPr lang="en-US" baseline="0" dirty="0" smtClean="0"/>
              <a:t>. return in itself is not a solution, reintegration is. </a:t>
            </a:r>
            <a:endParaRPr lang="en-US" dirty="0" smtClean="0"/>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200" b="1" i="0" u="none" strike="noStrike" kern="1200" cap="none" spc="0" normalizeH="0" baseline="0" noProof="0" dirty="0" smtClean="0">
                <a:ln>
                  <a:noFill/>
                </a:ln>
                <a:solidFill>
                  <a:srgbClr val="C00000"/>
                </a:solidFill>
                <a:effectLst/>
                <a:uLnTx/>
                <a:uFillTx/>
                <a:latin typeface="+mn-lt"/>
                <a:ea typeface="+mn-ea"/>
                <a:cs typeface="+mn-cs"/>
              </a:rPr>
              <a:t>Physical safety </a:t>
            </a:r>
            <a:r>
              <a:rPr kumimoji="0" lang="en-GB" sz="3200" b="1" i="0" u="none" strike="noStrike" kern="1200" cap="none" spc="0" normalizeH="0" baseline="0" noProof="0" dirty="0" smtClean="0">
                <a:ln>
                  <a:noFill/>
                </a:ln>
                <a:solidFill>
                  <a:prstClr val="black"/>
                </a:solidFill>
                <a:effectLst/>
                <a:uLnTx/>
                <a:uFillTx/>
                <a:latin typeface="+mn-lt"/>
                <a:ea typeface="+mn-ea"/>
                <a:cs typeface="+mn-cs"/>
              </a:rPr>
              <a:t>: </a:t>
            </a:r>
            <a:r>
              <a:rPr kumimoji="0" lang="en-GB" sz="3200" b="0" i="0" u="none" strike="noStrike" kern="1200" cap="none" spc="0" normalizeH="0" baseline="0" noProof="0" dirty="0" smtClean="0">
                <a:ln>
                  <a:noFill/>
                </a:ln>
                <a:solidFill>
                  <a:prstClr val="black"/>
                </a:solidFill>
                <a:effectLst/>
                <a:uLnTx/>
                <a:uFillTx/>
                <a:latin typeface="+mn-lt"/>
                <a:ea typeface="+mn-ea"/>
                <a:cs typeface="+mn-cs"/>
              </a:rPr>
              <a:t>security and protection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200" b="1" i="0" u="none" strike="noStrike" kern="1200" cap="none" spc="0" normalizeH="0" baseline="0" noProof="0" dirty="0" smtClean="0">
                <a:ln>
                  <a:noFill/>
                </a:ln>
                <a:solidFill>
                  <a:srgbClr val="C00000"/>
                </a:solidFill>
                <a:effectLst/>
                <a:uLnTx/>
                <a:uFillTx/>
                <a:latin typeface="+mn-lt"/>
                <a:ea typeface="+mn-ea"/>
                <a:cs typeface="+mn-cs"/>
              </a:rPr>
              <a:t>Material safety </a:t>
            </a:r>
            <a:r>
              <a:rPr kumimoji="0" lang="en-GB" sz="3200" b="0" i="0" u="none" strike="noStrike" kern="1200" cap="none" spc="0" normalizeH="0" baseline="0" noProof="0" dirty="0" smtClean="0">
                <a:ln>
                  <a:noFill/>
                </a:ln>
                <a:solidFill>
                  <a:prstClr val="black"/>
                </a:solidFill>
                <a:effectLst/>
                <a:uLnTx/>
                <a:uFillTx/>
                <a:latin typeface="+mn-lt"/>
                <a:ea typeface="+mn-ea"/>
                <a:cs typeface="+mn-cs"/>
              </a:rPr>
              <a:t>: access to essential services; economic opportunities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200" b="1" i="0" u="none" strike="noStrike" kern="1200" cap="none" spc="0" normalizeH="0" baseline="0" noProof="0" dirty="0" smtClean="0">
                <a:ln>
                  <a:noFill/>
                </a:ln>
                <a:solidFill>
                  <a:srgbClr val="C00000"/>
                </a:solidFill>
                <a:effectLst/>
                <a:uLnTx/>
                <a:uFillTx/>
                <a:latin typeface="+mn-lt"/>
                <a:ea typeface="+mn-ea"/>
                <a:cs typeface="+mn-cs"/>
              </a:rPr>
              <a:t>Legal safety</a:t>
            </a:r>
            <a:r>
              <a:rPr kumimoji="0" lang="en-GB" sz="3200" b="1" i="0" u="none" strike="noStrike" kern="1200" cap="none" spc="0" normalizeH="0" baseline="0" noProof="0" dirty="0" smtClean="0">
                <a:ln>
                  <a:noFill/>
                </a:ln>
                <a:solidFill>
                  <a:prstClr val="black"/>
                </a:solidFill>
                <a:effectLst/>
                <a:uLnTx/>
                <a:uFillTx/>
                <a:latin typeface="+mn-lt"/>
                <a:ea typeface="+mn-ea"/>
                <a:cs typeface="+mn-cs"/>
              </a:rPr>
              <a:t> : </a:t>
            </a:r>
            <a:r>
              <a:rPr kumimoji="0" lang="en-GB" sz="3200" b="0" i="0" u="none" strike="noStrike" kern="1200" cap="none" spc="0" normalizeH="0" baseline="0" noProof="0" dirty="0" smtClean="0">
                <a:ln>
                  <a:noFill/>
                </a:ln>
                <a:solidFill>
                  <a:prstClr val="black"/>
                </a:solidFill>
                <a:effectLst/>
                <a:uLnTx/>
                <a:uFillTx/>
                <a:latin typeface="+mn-lt"/>
                <a:ea typeface="+mn-ea"/>
                <a:cs typeface="+mn-cs"/>
              </a:rPr>
              <a:t>documentation; access to justice</a:t>
            </a:r>
          </a:p>
          <a:p>
            <a:endParaRPr lang="en-US" dirty="0"/>
          </a:p>
          <a:p>
            <a:r>
              <a:rPr lang="en-US" dirty="0"/>
              <a:t>While there is currently rich thinking around this notion, more intensive guidance is required at the deep operational level, where these ideas are translated into concrete activities. Without facilitated exploration, some faulty interpretations may emerge.</a:t>
            </a:r>
          </a:p>
          <a:p>
            <a:endParaRPr lang="en-US" dirty="0"/>
          </a:p>
        </p:txBody>
      </p:sp>
      <p:sp>
        <p:nvSpPr>
          <p:cNvPr id="4" name="Espace réservé du numéro de diapositive 3"/>
          <p:cNvSpPr>
            <a:spLocks noGrp="1"/>
          </p:cNvSpPr>
          <p:nvPr>
            <p:ph type="sldNum" sz="quarter" idx="10"/>
          </p:nvPr>
        </p:nvSpPr>
        <p:spPr/>
        <p:txBody>
          <a:bodyPr/>
          <a:lstStyle/>
          <a:p>
            <a:fld id="{EF6D48FE-BDC4-4F2D-9F0D-E554F26CF88F}" type="slidenum">
              <a:rPr lang="en-US" smtClean="0"/>
              <a:t>11</a:t>
            </a:fld>
            <a:endParaRPr lang="en-US"/>
          </a:p>
        </p:txBody>
      </p:sp>
    </p:spTree>
    <p:extLst>
      <p:ext uri="{BB962C8B-B14F-4D97-AF65-F5344CB8AC3E}">
        <p14:creationId xmlns:p14="http://schemas.microsoft.com/office/powerpoint/2010/main" val="1800311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6D48FE-BDC4-4F2D-9F0D-E554F26CF88F}" type="slidenum">
              <a:rPr lang="en-US" smtClean="0"/>
              <a:t>12</a:t>
            </a:fld>
            <a:endParaRPr lang="en-US"/>
          </a:p>
        </p:txBody>
      </p:sp>
    </p:spTree>
    <p:extLst>
      <p:ext uri="{BB962C8B-B14F-4D97-AF65-F5344CB8AC3E}">
        <p14:creationId xmlns:p14="http://schemas.microsoft.com/office/powerpoint/2010/main" val="420327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en-US" sz="1200" b="0" i="0" u="none" strike="noStrike" baseline="0" dirty="0" smtClean="0">
                <a:latin typeface="HelveticaNeueLTStd-Lt"/>
              </a:rPr>
              <a:t>While the previous slides highlight primary issues that urban displacement affected communities are confronted with, this chapter explores what is being done both in relation to these issues as well as the principles and best practices of urban solutions-oriented response. </a:t>
            </a:r>
          </a:p>
          <a:p>
            <a:pPr algn="l"/>
            <a:r>
              <a:rPr lang="en-US" b="1" baseline="0" dirty="0" smtClean="0"/>
              <a:t>There is a significant change in attitude among actors on solutions strategies to be applied in addressing urban displacement. Progress is see in: </a:t>
            </a:r>
            <a:endParaRPr lang="en-US" b="1" dirty="0" smtClean="0"/>
          </a:p>
          <a:p>
            <a:r>
              <a:rPr lang="en-US" b="1" dirty="0" smtClean="0"/>
              <a:t>Working </a:t>
            </a:r>
            <a:r>
              <a:rPr lang="en-US" b="1" dirty="0"/>
              <a:t>with existing systems</a:t>
            </a:r>
            <a:r>
              <a:rPr lang="en-US" dirty="0"/>
              <a:t>:</a:t>
            </a:r>
          </a:p>
          <a:p>
            <a:r>
              <a:rPr lang="en-US" dirty="0"/>
              <a:t>This potential </a:t>
            </a:r>
            <a:r>
              <a:rPr lang="en-US" b="1" dirty="0"/>
              <a:t>depends on the extent to which the systems exist</a:t>
            </a:r>
            <a:r>
              <a:rPr lang="en-US" dirty="0"/>
              <a:t>. </a:t>
            </a:r>
          </a:p>
          <a:p>
            <a:r>
              <a:rPr lang="en-US" dirty="0"/>
              <a:t>In Kenya: </a:t>
            </a:r>
            <a:r>
              <a:rPr lang="en-US" b="1" dirty="0"/>
              <a:t>facilitated access </a:t>
            </a:r>
            <a:r>
              <a:rPr lang="en-US" dirty="0"/>
              <a:t>to existing services (education; health care)</a:t>
            </a:r>
          </a:p>
          <a:p>
            <a:r>
              <a:rPr lang="en-US" dirty="0"/>
              <a:t>In Somalia, this is far less feasible due to the lack of infrastructure and functional systems; thus </a:t>
            </a:r>
            <a:r>
              <a:rPr lang="en-US" b="1" dirty="0"/>
              <a:t>NGOs are often forced to engage in direct service delivery</a:t>
            </a:r>
          </a:p>
          <a:p>
            <a:endParaRPr lang="en-US" b="1" dirty="0"/>
          </a:p>
          <a:p>
            <a:r>
              <a:rPr lang="en-US" b="1" dirty="0"/>
              <a:t>Collaboration </a:t>
            </a:r>
            <a:r>
              <a:rPr lang="en-US" b="0" dirty="0"/>
              <a:t>(hard and soft networks)</a:t>
            </a:r>
            <a:endParaRPr lang="en-US" b="1" dirty="0"/>
          </a:p>
          <a:p>
            <a:r>
              <a:rPr lang="en-US" dirty="0"/>
              <a:t>This refers to the capacity to engage with actors on the ground; </a:t>
            </a:r>
            <a:r>
              <a:rPr lang="en-US" b="1" dirty="0"/>
              <a:t>tapping into existing networks</a:t>
            </a:r>
            <a:r>
              <a:rPr lang="en-US" dirty="0"/>
              <a:t>; as opposed to setting up parallel systems and approaches.</a:t>
            </a:r>
          </a:p>
          <a:p>
            <a:endParaRPr lang="en-US" dirty="0"/>
          </a:p>
          <a:p>
            <a:r>
              <a:rPr lang="en-US" dirty="0"/>
              <a:t>This especially refers to engagement at the </a:t>
            </a:r>
            <a:r>
              <a:rPr lang="en-US" b="1" u="sng" dirty="0"/>
              <a:t>municipal levels</a:t>
            </a:r>
            <a:r>
              <a:rPr lang="en-US" dirty="0"/>
              <a:t>, with studies of response to urban displacement in other locations indicating that it is at this level </a:t>
            </a:r>
            <a:r>
              <a:rPr lang="en-US" b="1" dirty="0"/>
              <a:t>where some of the most adaptive and creative problem solving can be generated.</a:t>
            </a:r>
          </a:p>
          <a:p>
            <a:endParaRPr lang="en-US" b="1" dirty="0"/>
          </a:p>
          <a:p>
            <a:r>
              <a:rPr lang="en-US" b="1" dirty="0"/>
              <a:t>In Kenya t</a:t>
            </a:r>
            <a:r>
              <a:rPr lang="en-US" b="0" dirty="0"/>
              <a:t>his is not necessarily the greatest strength, but there is an important degree of networking with </a:t>
            </a:r>
            <a:r>
              <a:rPr lang="en-US" b="1" dirty="0"/>
              <a:t>development-oriented technical training institutes</a:t>
            </a:r>
            <a:r>
              <a:rPr lang="en-US" b="0" dirty="0"/>
              <a:t>; potential employers and the KNCCI. Although this is relatively new, the promise of returns in relation to the Kenyan authorities engaging with </a:t>
            </a:r>
            <a:r>
              <a:rPr lang="en-US" b="1" dirty="0"/>
              <a:t>refugees as a ‘benefit’ as opposed to a burden</a:t>
            </a:r>
            <a:r>
              <a:rPr lang="en-US" b="0" dirty="0"/>
              <a:t>, is promising. </a:t>
            </a:r>
          </a:p>
          <a:p>
            <a:r>
              <a:rPr lang="en-US" b="0" dirty="0"/>
              <a:t>Important work is also being done at the level of advocating for work permits for refugees.</a:t>
            </a:r>
          </a:p>
          <a:p>
            <a:r>
              <a:rPr lang="en-US" b="0" dirty="0"/>
              <a:t>Although this would be an important step forward, refugees themselves hope for ‘local integration’ defined as gaining Kenyan ID.</a:t>
            </a:r>
          </a:p>
          <a:p>
            <a:endParaRPr lang="en-US" b="0" dirty="0"/>
          </a:p>
          <a:p>
            <a:r>
              <a:rPr lang="en-US" b="1" dirty="0"/>
              <a:t>In Somalia</a:t>
            </a:r>
            <a:r>
              <a:rPr lang="en-US" b="0" dirty="0"/>
              <a:t>, such collaboration is </a:t>
            </a:r>
            <a:r>
              <a:rPr lang="en-US" b="1" dirty="0"/>
              <a:t>structured around capacity building of the state </a:t>
            </a:r>
            <a:r>
              <a:rPr lang="en-US" b="0" dirty="0"/>
              <a:t>(at all levels: federal, state, and municipal) and more specifically the folding of the displacement crisis into the </a:t>
            </a:r>
            <a:r>
              <a:rPr lang="en-US" b="0" u="sng" dirty="0"/>
              <a:t>National Development Plan;</a:t>
            </a:r>
            <a:r>
              <a:rPr lang="en-US" b="0" dirty="0"/>
              <a:t> the </a:t>
            </a:r>
            <a:r>
              <a:rPr lang="en-US" b="0" u="sng" dirty="0"/>
              <a:t>State-level Development Plan </a:t>
            </a:r>
            <a:r>
              <a:rPr lang="en-US" b="0" dirty="0"/>
              <a:t>and the local level ‘</a:t>
            </a:r>
            <a:r>
              <a:rPr lang="en-US" b="0" u="sng" dirty="0"/>
              <a:t>Community Action Plans</a:t>
            </a:r>
            <a:r>
              <a:rPr lang="en-US" b="0" dirty="0"/>
              <a:t>’.</a:t>
            </a:r>
          </a:p>
          <a:p>
            <a:endParaRPr lang="en-US" b="0" dirty="0"/>
          </a:p>
          <a:p>
            <a:r>
              <a:rPr lang="en-US" b="1" dirty="0"/>
              <a:t>Whole of Society Approach: </a:t>
            </a:r>
          </a:p>
          <a:p>
            <a:r>
              <a:rPr lang="en-US" b="0" dirty="0"/>
              <a:t>In all cases, remittances and social safety-nets are important factors </a:t>
            </a:r>
          </a:p>
          <a:p>
            <a:r>
              <a:rPr lang="en-US" b="0" dirty="0"/>
              <a:t>Private sector actors have been drawn into critical responses (e.g.: telecommunication and electronic transfer companies are critical in facilitating mobile cash transfers); in Kenya, refugees are being linked up with for-profit actors who are beginning to realize the potential productive force embodied in the refugee population.</a:t>
            </a:r>
          </a:p>
          <a:p>
            <a:r>
              <a:rPr lang="en-US" b="0" dirty="0"/>
              <a:t>Diaspora are important actors that are being systematically drawn upon in Somalia.</a:t>
            </a:r>
          </a:p>
          <a:p>
            <a:endParaRPr lang="en-US" b="0" dirty="0"/>
          </a:p>
          <a:p>
            <a:r>
              <a:rPr lang="en-US" b="1" dirty="0"/>
              <a:t>Linking Humanitarian and development discussed in the next slide</a:t>
            </a:r>
          </a:p>
          <a:p>
            <a:r>
              <a:rPr lang="en-US" b="0" dirty="0"/>
              <a:t>Working with vulnerabilities (especially humanitarian approaches) and capabilities (more developmental) for mutual benefit (of both displaced and host communities. Discussed in the next slide</a:t>
            </a:r>
          </a:p>
          <a:p>
            <a:endParaRPr lang="en-US" b="0" dirty="0"/>
          </a:p>
          <a:p>
            <a:r>
              <a:rPr lang="en-US" b="1" dirty="0"/>
              <a:t>Area-Based Programming</a:t>
            </a:r>
          </a:p>
          <a:p>
            <a:r>
              <a:rPr lang="en-US" b="0" dirty="0"/>
              <a:t>Localizing and contextualizing; each sub-context has it unique characteristics to be managed and capitalized upon.</a:t>
            </a:r>
          </a:p>
          <a:p>
            <a:r>
              <a:rPr lang="en-US" b="0" dirty="0"/>
              <a:t>Currently area-based action emerges somewhat coincidentally, but more intensive analysis of opportunities are not necessarily being conducted </a:t>
            </a:r>
          </a:p>
          <a:p>
            <a:r>
              <a:rPr lang="en-US" b="0" dirty="0"/>
              <a:t>Programming is broadly contextualized, but this can be further nuanced</a:t>
            </a:r>
          </a:p>
          <a:p>
            <a:endParaRPr lang="en-US" b="0" dirty="0"/>
          </a:p>
          <a:p>
            <a:r>
              <a:rPr lang="en-US" b="1" dirty="0"/>
              <a:t>Multi-year flexible and adaptive programming</a:t>
            </a:r>
            <a:r>
              <a:rPr lang="en-US" b="0" dirty="0"/>
              <a:t>:</a:t>
            </a:r>
          </a:p>
          <a:p>
            <a:r>
              <a:rPr lang="en-US" b="0" dirty="0"/>
              <a:t>While funding constraints are quite severe in Kenya,</a:t>
            </a:r>
          </a:p>
          <a:p>
            <a:r>
              <a:rPr lang="en-US" b="0" dirty="0"/>
              <a:t>Important progress in this line is being developed in Somalia.</a:t>
            </a:r>
          </a:p>
          <a:p>
            <a:r>
              <a:rPr lang="en-US" b="0" dirty="0"/>
              <a:t>Important is the multi-year framing that that allowed for a more elaborated ‘inception phase’ which creates the spaces for the analysis and prep needed to fold the above described strategies into programming strategies. </a:t>
            </a:r>
          </a:p>
          <a:p>
            <a:endParaRPr lang="en-US" b="0" dirty="0"/>
          </a:p>
        </p:txBody>
      </p:sp>
      <p:sp>
        <p:nvSpPr>
          <p:cNvPr id="4" name="Espace réservé du numéro de diapositive 3"/>
          <p:cNvSpPr>
            <a:spLocks noGrp="1"/>
          </p:cNvSpPr>
          <p:nvPr>
            <p:ph type="sldNum" sz="quarter" idx="10"/>
          </p:nvPr>
        </p:nvSpPr>
        <p:spPr/>
        <p:txBody>
          <a:bodyPr/>
          <a:lstStyle/>
          <a:p>
            <a:fld id="{EF6D48FE-BDC4-4F2D-9F0D-E554F26CF88F}" type="slidenum">
              <a:rPr lang="en-US" smtClean="0"/>
              <a:t>13</a:t>
            </a:fld>
            <a:endParaRPr lang="en-US"/>
          </a:p>
        </p:txBody>
      </p:sp>
    </p:spTree>
    <p:extLst>
      <p:ext uri="{BB962C8B-B14F-4D97-AF65-F5344CB8AC3E}">
        <p14:creationId xmlns:p14="http://schemas.microsoft.com/office/powerpoint/2010/main" val="1614669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b="0" dirty="0"/>
              <a:t>The </a:t>
            </a:r>
            <a:r>
              <a:rPr lang="en-US" b="0" dirty="0" smtClean="0"/>
              <a:t>two case studies demonstrate </a:t>
            </a:r>
            <a:r>
              <a:rPr lang="en-US" b="0" dirty="0"/>
              <a:t>the complex inter-weaving of response strategies, ranging from </a:t>
            </a:r>
            <a:r>
              <a:rPr lang="en-US" b="0" dirty="0" smtClean="0"/>
              <a:t>emergency </a:t>
            </a:r>
            <a:r>
              <a:rPr lang="en-US" b="0" dirty="0"/>
              <a:t>response to progressively more developmental </a:t>
            </a:r>
            <a:r>
              <a:rPr lang="en-US" b="0" dirty="0" smtClean="0"/>
              <a:t>activities and engagement with </a:t>
            </a:r>
            <a:r>
              <a:rPr lang="en-US" b="0" dirty="0" err="1" smtClean="0"/>
              <a:t>gvt</a:t>
            </a:r>
            <a:r>
              <a:rPr lang="en-US" b="0" dirty="0" smtClean="0"/>
              <a:t> and existing systems. </a:t>
            </a:r>
            <a:r>
              <a:rPr lang="en-US" b="0" dirty="0"/>
              <a:t>At the emergency end, the individual at risk is at the </a:t>
            </a:r>
            <a:r>
              <a:rPr lang="en-US" b="0" dirty="0" err="1"/>
              <a:t>centre</a:t>
            </a:r>
            <a:r>
              <a:rPr lang="en-US" b="0" dirty="0"/>
              <a:t> of the equation; at the developmental end, the authorities and the systems become the </a:t>
            </a:r>
            <a:r>
              <a:rPr lang="en-US" b="0" dirty="0" err="1"/>
              <a:t>centre</a:t>
            </a:r>
            <a:r>
              <a:rPr lang="en-US" b="0" dirty="0"/>
              <a:t> of the effort.</a:t>
            </a:r>
          </a:p>
          <a:p>
            <a:endParaRPr lang="en-US" b="0" dirty="0"/>
          </a:p>
          <a:p>
            <a:r>
              <a:rPr lang="en-US" b="0" dirty="0"/>
              <a:t>There is a grey area where humanitarian and development logic overlap; although the distinct comparative advantages, and role and responsibilities have not been explored to any deep extent.  </a:t>
            </a:r>
            <a:endParaRPr lang="en-US" b="0" dirty="0" smtClean="0"/>
          </a:p>
          <a:p>
            <a:endParaRPr lang="en-US" dirty="0" smtClean="0"/>
          </a:p>
          <a:p>
            <a:r>
              <a:rPr lang="en-US" b="1" dirty="0" smtClean="0"/>
              <a:t>Perceptions of ‘beneficiaries: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Kenya</a:t>
            </a:r>
            <a:endParaRPr lang="en-US" sz="1200" b="1" kern="1200" dirty="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a:t>
            </a:r>
            <a:r>
              <a:rPr lang="en-GB" sz="1200" b="1" kern="1200" dirty="0">
                <a:solidFill>
                  <a:schemeClr val="tx1"/>
                </a:solidFill>
                <a:effectLst/>
                <a:latin typeface="+mn-lt"/>
                <a:ea typeface="+mn-ea"/>
                <a:cs typeface="+mn-cs"/>
              </a:rPr>
              <a:t>NGOs help, but it is not enough; it is not sufficient’; ‘NGOs need to increase the chances</a:t>
            </a:r>
            <a:r>
              <a:rPr lang="en-GB" sz="1200" b="1" kern="1200" dirty="0" smtClean="0">
                <a:solidFill>
                  <a:schemeClr val="tx1"/>
                </a:solidFill>
                <a:effectLst/>
                <a:latin typeface="+mn-lt"/>
                <a:ea typeface="+mn-ea"/>
                <a:cs typeface="+mn-cs"/>
              </a:rPr>
              <a:t>’</a:t>
            </a:r>
            <a:endParaRPr lang="en-US" b="1" dirty="0"/>
          </a:p>
          <a:p>
            <a:r>
              <a:rPr lang="en-US" dirty="0"/>
              <a:t>NGO interventions are seen as small-scale and relatively peripheral.</a:t>
            </a:r>
          </a:p>
          <a:p>
            <a:r>
              <a:rPr lang="en-US" dirty="0"/>
              <a:t>Respondents underline that it cannot be relied upon as a central means</a:t>
            </a:r>
          </a:p>
          <a:p>
            <a:endParaRPr lang="en-US" dirty="0"/>
          </a:p>
          <a:p>
            <a:r>
              <a:rPr lang="en-US" b="1" dirty="0"/>
              <a:t>Somalia</a:t>
            </a:r>
          </a:p>
          <a:p>
            <a:r>
              <a:rPr lang="en-US" dirty="0"/>
              <a:t>NGO response is central to the lived experience of displacement affected populations</a:t>
            </a:r>
          </a:p>
          <a:p>
            <a:r>
              <a:rPr lang="en-US" dirty="0" smtClean="0"/>
              <a:t>NGOs </a:t>
            </a:r>
            <a:r>
              <a:rPr lang="en-US" dirty="0"/>
              <a:t>play a central role in terms of ensuring access to essential services (food security, shelter, water &amp; sanitation, health care, education)</a:t>
            </a:r>
          </a:p>
          <a:p>
            <a:r>
              <a:rPr lang="en-US" dirty="0"/>
              <a:t>Unconditional Cash transfers a critical </a:t>
            </a:r>
            <a:r>
              <a:rPr lang="en-US" dirty="0" smtClean="0"/>
              <a:t>intervention</a:t>
            </a:r>
          </a:p>
          <a:p>
            <a:r>
              <a:rPr lang="en-US" dirty="0" smtClean="0"/>
              <a:t>Ongoing conflict, drought </a:t>
            </a:r>
            <a:r>
              <a:rPr lang="en-US" dirty="0" err="1" smtClean="0"/>
              <a:t>etc</a:t>
            </a:r>
            <a:r>
              <a:rPr lang="en-US" dirty="0" smtClean="0"/>
              <a:t> forces emphasis</a:t>
            </a:r>
            <a:r>
              <a:rPr lang="en-US" baseline="0" dirty="0" smtClean="0"/>
              <a:t> on emergency response</a:t>
            </a:r>
          </a:p>
          <a:p>
            <a:r>
              <a:rPr lang="en-US" baseline="0" dirty="0" smtClean="0"/>
              <a:t>The NDP provides and opportunity for more developmental focus to displacement. Plans underway to include displacement in regional development plans</a:t>
            </a:r>
            <a:endParaRPr lang="en-US" dirty="0"/>
          </a:p>
        </p:txBody>
      </p:sp>
      <p:sp>
        <p:nvSpPr>
          <p:cNvPr id="4" name="Espace réservé du numéro de diapositive 3"/>
          <p:cNvSpPr>
            <a:spLocks noGrp="1"/>
          </p:cNvSpPr>
          <p:nvPr>
            <p:ph type="sldNum" sz="quarter" idx="10"/>
          </p:nvPr>
        </p:nvSpPr>
        <p:spPr/>
        <p:txBody>
          <a:bodyPr/>
          <a:lstStyle/>
          <a:p>
            <a:fld id="{EF6D48FE-BDC4-4F2D-9F0D-E554F26CF88F}" type="slidenum">
              <a:rPr lang="en-US" smtClean="0"/>
              <a:t>14</a:t>
            </a:fld>
            <a:endParaRPr lang="en-US"/>
          </a:p>
        </p:txBody>
      </p:sp>
    </p:spTree>
    <p:extLst>
      <p:ext uri="{BB962C8B-B14F-4D97-AF65-F5344CB8AC3E}">
        <p14:creationId xmlns:p14="http://schemas.microsoft.com/office/powerpoint/2010/main" val="2828394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6D48FE-BDC4-4F2D-9F0D-E554F26CF88F}" type="slidenum">
              <a:rPr lang="en-US" smtClean="0"/>
              <a:t>15</a:t>
            </a:fld>
            <a:endParaRPr lang="en-US"/>
          </a:p>
        </p:txBody>
      </p:sp>
    </p:spTree>
    <p:extLst>
      <p:ext uri="{BB962C8B-B14F-4D97-AF65-F5344CB8AC3E}">
        <p14:creationId xmlns:p14="http://schemas.microsoft.com/office/powerpoint/2010/main" val="1147206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EF6D48FE-BDC4-4F2D-9F0D-E554F26CF88F}" type="slidenum">
              <a:rPr lang="en-US" smtClean="0"/>
              <a:t>16</a:t>
            </a:fld>
            <a:endParaRPr lang="en-US"/>
          </a:p>
        </p:txBody>
      </p:sp>
    </p:spTree>
    <p:extLst>
      <p:ext uri="{BB962C8B-B14F-4D97-AF65-F5344CB8AC3E}">
        <p14:creationId xmlns:p14="http://schemas.microsoft.com/office/powerpoint/2010/main" val="24901924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Although the leadership role of the formal authorities should be promoted to the extent this is feasible and relevant; this approach does not relying on the basic assumption that the state is the primary duty bearer, responsible for ensuring the basic rights of those within their jurisdiction. It seeks to also take advantage of a wider range of actors who may be positioned, capable and willing to contribute to the overall response effort.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Private sector </a:t>
            </a:r>
            <a:r>
              <a:rPr kumimoji="0" lang="en-US" sz="1200" b="0" i="0" u="none" strike="noStrike" kern="1200" cap="none" spc="0" normalizeH="0" baseline="0" noProof="0" dirty="0">
                <a:ln>
                  <a:noFill/>
                </a:ln>
                <a:solidFill>
                  <a:prstClr val="black"/>
                </a:solidFill>
                <a:effectLst/>
                <a:uLnTx/>
                <a:uFillTx/>
                <a:latin typeface="+mn-lt"/>
                <a:ea typeface="+mn-ea"/>
                <a:cs typeface="+mn-cs"/>
              </a:rPr>
              <a:t>is important: there contributions can often be aligned with the interests/needs of the concerned populations. There is a need to know what their interests are so as to avoid putting the concerned population at risk (e.g.: ensure that basic labor rights are respected)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Diaspora</a:t>
            </a:r>
            <a:r>
              <a:rPr kumimoji="0" lang="en-US" sz="1200" b="0" i="0" u="none" strike="noStrike" kern="1200" cap="none" spc="0" normalizeH="0" baseline="0" noProof="0" dirty="0">
                <a:ln>
                  <a:noFill/>
                </a:ln>
                <a:solidFill>
                  <a:prstClr val="black"/>
                </a:solidFill>
                <a:effectLst/>
                <a:uLnTx/>
                <a:uFillTx/>
                <a:latin typeface="+mn-lt"/>
                <a:ea typeface="+mn-ea"/>
                <a:cs typeface="+mn-cs"/>
              </a:rPr>
              <a:t> Is important in nearly all cases; however the extent to which this should be ‘formalized’ needs to be carefully considered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There can be risks for those on the ‘giving’ end.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Social solidarity</a:t>
            </a:r>
            <a:r>
              <a:rPr kumimoji="0" lang="en-US" sz="1200" b="0" i="0" u="none" strike="noStrike" kern="1200" cap="none" spc="0" normalizeH="0" baseline="0" noProof="0" dirty="0">
                <a:ln>
                  <a:noFill/>
                </a:ln>
                <a:solidFill>
                  <a:prstClr val="black"/>
                </a:solidFill>
                <a:effectLst/>
                <a:uLnTx/>
                <a:uFillTx/>
                <a:latin typeface="+mn-lt"/>
                <a:ea typeface="+mn-ea"/>
                <a:cs typeface="+mn-cs"/>
              </a:rPr>
              <a:t>: social safety-nets play an important role as a ‘last resort’ for those in dire circumstances. Although this is a critical aspect of how displacement affected populations cope, it is again questionable regarding the extent to which responders should engage.</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6D48FE-BDC4-4F2D-9F0D-E554F26CF8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2998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Many different interpretations of the notions of ‘durable solutions’ and that of ‘solutions-oriented’ programming have emerged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While this is currently a ‘richness’, it can quickly turn into confusion.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There is a fairly significant disconnect between the macro-level conceptualization and the micro-level operationalization of these ideas.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There is a need for the conceptual work to penetrate deeper into the micro level effort to ensure programming is based on conceptual clarity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Much of this programming concerns ‘how’ action is done; as much as ‘what’ is being done. This generally requires different skills. Bottom-up participatory processes require qualitative assessment and analytic skills. These are based on ‘</a:t>
            </a:r>
            <a:r>
              <a:rPr kumimoji="0" lang="en-US" sz="1200" b="0" i="0" u="sng" strike="noStrike" kern="1200" cap="none" spc="0" normalizeH="0" baseline="0" noProof="0" dirty="0">
                <a:ln>
                  <a:noFill/>
                </a:ln>
                <a:solidFill>
                  <a:prstClr val="black"/>
                </a:solidFill>
                <a:effectLst/>
                <a:uLnTx/>
                <a:uFillTx/>
                <a:latin typeface="+mn-lt"/>
                <a:ea typeface="+mn-ea"/>
                <a:cs typeface="+mn-cs"/>
              </a:rPr>
              <a:t>inductive’</a:t>
            </a:r>
            <a:r>
              <a:rPr kumimoji="0" lang="en-US" sz="1200" b="0" i="0" u="none" strike="noStrike" kern="1200" cap="none" spc="0" normalizeH="0" baseline="0" noProof="0" dirty="0">
                <a:ln>
                  <a:noFill/>
                </a:ln>
                <a:solidFill>
                  <a:prstClr val="black"/>
                </a:solidFill>
                <a:effectLst/>
                <a:uLnTx/>
                <a:uFillTx/>
                <a:latin typeface="+mn-lt"/>
                <a:ea typeface="+mn-ea"/>
                <a:cs typeface="+mn-cs"/>
              </a:rPr>
              <a:t> processes designed to provide ‘answers’ as opposed to the classical ‘deductive’ processes that ‘pre-empt’ what will be found.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Increased training opportunities on solutions-oriented programming, targeting humanitarian, development and government actors are required. As well as building new skills, such trainings must offer an opportunity for participants to share ideas, learn from one another and discuss barriers/opportunities. </a:t>
            </a:r>
            <a:r>
              <a:rPr kumimoji="0" lang="en-US" sz="1200" b="0" i="0" u="none" strike="noStrike" kern="1200" cap="none" spc="0" normalizeH="0" baseline="0" noProof="0" dirty="0" err="1">
                <a:ln>
                  <a:noFill/>
                </a:ln>
                <a:solidFill>
                  <a:prstClr val="black"/>
                </a:solidFill>
                <a:effectLst/>
                <a:uLnTx/>
                <a:uFillTx/>
                <a:latin typeface="+mn-lt"/>
                <a:ea typeface="+mn-ea"/>
                <a:cs typeface="+mn-cs"/>
              </a:rPr>
              <a:t>ReDSS</a:t>
            </a:r>
            <a:r>
              <a:rPr kumimoji="0" lang="en-US" sz="1200" b="0" i="0" u="none" strike="noStrike" kern="1200" cap="none" spc="0" normalizeH="0" baseline="0" noProof="0" dirty="0">
                <a:ln>
                  <a:noFill/>
                </a:ln>
                <a:solidFill>
                  <a:prstClr val="black"/>
                </a:solidFill>
                <a:effectLst/>
                <a:uLnTx/>
                <a:uFillTx/>
                <a:latin typeface="+mn-lt"/>
                <a:ea typeface="+mn-ea"/>
                <a:cs typeface="+mn-cs"/>
              </a:rPr>
              <a:t> durable solutions training was noted by some respondents, although it is seen as too little.</a:t>
            </a:r>
            <a:r>
              <a:rPr kumimoji="0" lang="en-US" sz="1200" b="0" i="0" u="none" strike="noStrike" kern="1200" cap="none" spc="0" normalizeH="0" baseline="0" noProof="0" dirty="0">
                <a:ln>
                  <a:noFill/>
                </a:ln>
                <a:solidFill>
                  <a:prstClr val="black"/>
                </a:solidFill>
                <a:effectLst/>
                <a:uLnTx/>
                <a:uFillTx/>
                <a:latin typeface="+mn-lt"/>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Increased training opportunities on solutions-oriented programming, targeting humanitarian, development and government actors are required. As well as building new skills, such trainings must offer an opportunity for participants to share ideas, learn from one another and discuss barriers/opportunities. </a:t>
            </a:r>
            <a:r>
              <a:rPr kumimoji="0" lang="en-US" sz="1200" b="0" i="0" u="none" strike="noStrike" kern="1200" cap="none" spc="0" normalizeH="0" baseline="0" noProof="0" dirty="0" err="1">
                <a:ln>
                  <a:noFill/>
                </a:ln>
                <a:solidFill>
                  <a:prstClr val="black"/>
                </a:solidFill>
                <a:effectLst/>
                <a:uLnTx/>
                <a:uFillTx/>
                <a:latin typeface="+mn-lt"/>
                <a:ea typeface="+mn-ea"/>
                <a:cs typeface="+mn-cs"/>
              </a:rPr>
              <a:t>ReDSS</a:t>
            </a:r>
            <a:r>
              <a:rPr kumimoji="0" lang="en-US" sz="1200" b="0" i="0" u="none" strike="noStrike" kern="1200" cap="none" spc="0" normalizeH="0" baseline="0" noProof="0" dirty="0">
                <a:ln>
                  <a:noFill/>
                </a:ln>
                <a:solidFill>
                  <a:prstClr val="black"/>
                </a:solidFill>
                <a:effectLst/>
                <a:uLnTx/>
                <a:uFillTx/>
                <a:latin typeface="+mn-lt"/>
                <a:ea typeface="+mn-ea"/>
                <a:cs typeface="+mn-cs"/>
              </a:rPr>
              <a:t> durable solutions training was noted by some respondents, although it is seen as too little.</a:t>
            </a:r>
            <a:r>
              <a:rPr kumimoji="0" lang="en-US" sz="1200" b="0" i="0" u="none" strike="noStrike" kern="1200" cap="none" spc="0" normalizeH="0" baseline="0" noProof="0" dirty="0">
                <a:ln>
                  <a:noFill/>
                </a:ln>
                <a:solidFill>
                  <a:prstClr val="black"/>
                </a:solidFill>
                <a:effectLst/>
                <a:uLnTx/>
                <a:uFillTx/>
                <a:latin typeface="+mn-lt"/>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6D48FE-BDC4-4F2D-9F0D-E554F26CF8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826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Municipal authorities and urban local service providers should be supported to coordinate responses while leveraging the emergence of national and locally led response networks to ensure that activities and advocacy are well coordinated . Relationship-building between refugees and the County Council must be facilitated.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Humanitarian </a:t>
            </a:r>
            <a:r>
              <a:rPr kumimoji="0" lang="en-US" sz="1200" b="0" i="0" u="none" strike="noStrike" kern="1200" cap="none" spc="0" normalizeH="0" baseline="0" noProof="0" dirty="0">
                <a:ln>
                  <a:noFill/>
                </a:ln>
                <a:solidFill>
                  <a:prstClr val="black"/>
                </a:solidFill>
                <a:effectLst/>
                <a:uLnTx/>
                <a:uFillTx/>
                <a:latin typeface="+mn-lt"/>
                <a:ea typeface="+mn-ea"/>
                <a:cs typeface="+mn-cs"/>
              </a:rPr>
              <a:t>programming is notorious for it’s vulnerability-based targeting criteria. It is generally less skilled at identifying and programming in relation to ‘capabilities’.  Indeed, current capabilities programming in effect leads NGOs to support those individuals who have generated &amp; capitalized upon opportunities, at the exclusion of those who have been unable to do so. This leaves an uncomfortable deficit in relation to vulnerability-based programming.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Wholistic programming requires that both sets of characteristics are addressed., with vulnerabilities being managed and capabilities being capitalized upon.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Capabilities programming should be designed to reach beyond subsistence, creating opportunities for people to break out of profound poverty and take steps towards a vision of ‘upward mobility’.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This is an important framing that can help to highlight the important benefits that displaced populations can contribute to their host environment (as opposed to singularly being seen as a ‘burden’. </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6D48FE-BDC4-4F2D-9F0D-E554F26CF8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7278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Although social cohesions is mentioned in various response strategies, the evidence of such activities on ground is little compared to technical sector responses.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Analysis of potential for social fragmentation and contestation should be more systematically folded into the overall analytic process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Strategies designed to both anticipate and pre-empt social tensions and fragmentation; as well as more proactively promote social cohesion and so-called ‘positive peace’ and inter-reliance should be more systematically folded into on-going activities.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These generally draw on a different set of skills; so operational staff should be supported to ensure adequate skills exist within the teams</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6D48FE-BDC4-4F2D-9F0D-E554F26CF8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061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xfrm>
            <a:off x="2514600" y="857250"/>
            <a:ext cx="4114800" cy="2314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tLang="fr-FR" smtClean="0"/>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F5A05E9-69A8-4B07-B29C-6E29EA4C7B47}" type="slidenum">
              <a:rPr kumimoji="0" lang="en-US" altLang="fr-FR"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fr-FR"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981108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News Gothic MT"/>
              </a:rPr>
              <a:t>Important </a:t>
            </a:r>
            <a:r>
              <a:rPr lang="en-US" sz="1200" dirty="0">
                <a:latin typeface="News Gothic MT"/>
              </a:rPr>
              <a:t>progress has been initiated in this line. Multi-year funding is assumed to help straddle the arbitrary humanitarian/development divide.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News Gothic MT"/>
              </a:rPr>
              <a:t>Moreover, the feasibility of an extended inception period is assumed to better ground a program in the local realities, thus enabling more nuanced contextualization that can capitalize upon the specific opportunities and mitigate the challenges.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News Gothic MT"/>
              </a:rPr>
              <a:t>The impact of these funding adaptations should be studied in order to generate evidence of the presumed positive impact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News Gothic MT"/>
              </a:rPr>
              <a:t>The specificities that constitute ‘adaptive’ and ‘responsive’ programming should be identified, studied and widely promoted (among both responders and donors).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6D48FE-BDC4-4F2D-9F0D-E554F26CF8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2489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Shape 179"/>
          <p:cNvSpPr>
            <a:spLocks noGrp="1" noRot="1" noChangeAspect="1" noTextEdi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74755" name="Shape 180"/>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r>
              <a:rPr lang="en-US" altLang="en-US" smtClean="0"/>
              <a:t>Notes:</a:t>
            </a:r>
          </a:p>
          <a:p>
            <a:pPr>
              <a:spcBef>
                <a:spcPct val="0"/>
              </a:spcBef>
            </a:pPr>
            <a:endParaRPr lang="en-US" altLang="en-US" smtClean="0"/>
          </a:p>
        </p:txBody>
      </p:sp>
    </p:spTree>
    <p:extLst>
      <p:ext uri="{BB962C8B-B14F-4D97-AF65-F5344CB8AC3E}">
        <p14:creationId xmlns:p14="http://schemas.microsoft.com/office/powerpoint/2010/main" val="3000280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Objective and rationale: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This study aimed to better understand and address displaced people’s vulnerabilities and aspirations in urban centres and to challenge practitioner’s assumptions to rethink support for displaced people in urban centres in more sustainable and empowering ways, using people centred approaches. As such, it was constructed around three core questions: </a:t>
            </a:r>
            <a:endParaRPr lang="en-US" sz="1200" kern="1200" dirty="0" smtClean="0">
              <a:solidFill>
                <a:schemeClr val="tx1"/>
              </a:solidFill>
              <a:effectLst/>
              <a:latin typeface="+mn-lt"/>
              <a:ea typeface="+mn-ea"/>
              <a:cs typeface="+mn-cs"/>
            </a:endParaRPr>
          </a:p>
          <a:p>
            <a:pPr>
              <a:buFont typeface="Arial" panose="020B0604020202020204" pitchFamily="34" charset="0"/>
              <a:buNone/>
            </a:pPr>
            <a:endParaRPr lang="en-US" dirty="0"/>
          </a:p>
        </p:txBody>
      </p:sp>
      <p:sp>
        <p:nvSpPr>
          <p:cNvPr id="4" name="Espace réservé du numéro de diapositive 3"/>
          <p:cNvSpPr>
            <a:spLocks noGrp="1"/>
          </p:cNvSpPr>
          <p:nvPr>
            <p:ph type="sldNum" sz="quarter" idx="10"/>
          </p:nvPr>
        </p:nvSpPr>
        <p:spPr/>
        <p:txBody>
          <a:bodyPr/>
          <a:lstStyle/>
          <a:p>
            <a:fld id="{EF6D48FE-BDC4-4F2D-9F0D-E554F26CF88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704346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6D48FE-BDC4-4F2D-9F0D-E554F26CF88F}" type="slidenum">
              <a:rPr lang="en-US" smtClean="0"/>
              <a:t>4</a:t>
            </a:fld>
            <a:endParaRPr lang="en-US"/>
          </a:p>
        </p:txBody>
      </p:sp>
    </p:spTree>
    <p:extLst>
      <p:ext uri="{BB962C8B-B14F-4D97-AF65-F5344CB8AC3E}">
        <p14:creationId xmlns:p14="http://schemas.microsoft.com/office/powerpoint/2010/main" val="3463449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8" name="Shape 238"/>
          <p:cNvSpPr txBox="1">
            <a:spLocks noGrp="1"/>
          </p:cNvSpPr>
          <p:nvPr>
            <p:ph type="body" idx="1"/>
          </p:nvPr>
        </p:nvSpPr>
        <p:spPr>
          <a:xfrm>
            <a:off x="679450" y="4716462"/>
            <a:ext cx="5438774" cy="4467224"/>
          </a:xfrm>
          <a:prstGeom prst="rect">
            <a:avLst/>
          </a:prstGeom>
          <a:noFill/>
          <a:ln>
            <a:noFill/>
          </a:ln>
        </p:spPr>
        <p:txBody>
          <a:bodyPr lIns="91425" tIns="45700" rIns="91425" bIns="45700" anchor="t" anchorCtr="0">
            <a:noAutofit/>
          </a:bodyPr>
          <a:lstStyle/>
          <a:p>
            <a:endParaRPr lang="en-US" sz="1200" kern="1200" dirty="0">
              <a:solidFill>
                <a:schemeClr val="tx1"/>
              </a:solidFill>
              <a:effectLst/>
              <a:latin typeface="+mn-lt"/>
              <a:ea typeface="+mn-ea"/>
              <a:cs typeface="+mn-cs"/>
            </a:endParaRPr>
          </a:p>
        </p:txBody>
      </p:sp>
      <p:sp>
        <p:nvSpPr>
          <p:cNvPr id="239" name="Shape 239"/>
          <p:cNvSpPr txBox="1"/>
          <p:nvPr/>
        </p:nvSpPr>
        <p:spPr>
          <a:xfrm>
            <a:off x="3849687" y="9429750"/>
            <a:ext cx="2946399" cy="496886"/>
          </a:xfrm>
          <a:prstGeom prst="rect">
            <a:avLst/>
          </a:prstGeom>
          <a:noFill/>
          <a:ln>
            <a:noFill/>
          </a:ln>
        </p:spPr>
        <p:txBody>
          <a:bodyPr lIns="91425" tIns="45700" rIns="91425" bIns="45700" anchor="b" anchorCtr="0">
            <a:noAutofit/>
          </a:bodyPr>
          <a:lstStyle/>
          <a:p>
            <a:pPr algn="r">
              <a:buClr>
                <a:srgbClr val="000000"/>
              </a:buClr>
              <a:buSzPct val="25000"/>
              <a:buFont typeface="Arial"/>
              <a:buNone/>
            </a:pPr>
            <a:fld id="{00000000-1234-1234-1234-123412341234}" type="slidenum">
              <a:rPr lang="en-US">
                <a:solidFill>
                  <a:srgbClr val="000000"/>
                </a:solidFill>
                <a:latin typeface="Arial"/>
                <a:ea typeface="Arial"/>
                <a:cs typeface="Arial"/>
                <a:sym typeface="Arial"/>
              </a:rPr>
              <a:pPr algn="r">
                <a:buClr>
                  <a:srgbClr val="000000"/>
                </a:buClr>
                <a:buSzPct val="25000"/>
                <a:buFont typeface="Arial"/>
                <a:buNone/>
              </a:pPr>
              <a:t>5</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200466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8" name="Shape 238"/>
          <p:cNvSpPr txBox="1">
            <a:spLocks noGrp="1"/>
          </p:cNvSpPr>
          <p:nvPr>
            <p:ph type="body" idx="1"/>
          </p:nvPr>
        </p:nvSpPr>
        <p:spPr>
          <a:xfrm>
            <a:off x="679450" y="4716462"/>
            <a:ext cx="5438774" cy="4467224"/>
          </a:xfrm>
          <a:prstGeom prst="rect">
            <a:avLst/>
          </a:prstGeom>
          <a:noFill/>
          <a:ln>
            <a:noFill/>
          </a:ln>
        </p:spPr>
        <p:txBody>
          <a:bodyPr lIns="91425" tIns="45700" rIns="91425" bIns="4570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39" name="Shape 239"/>
          <p:cNvSpPr txBox="1"/>
          <p:nvPr/>
        </p:nvSpPr>
        <p:spPr>
          <a:xfrm>
            <a:off x="3849687" y="9429750"/>
            <a:ext cx="2946399" cy="496886"/>
          </a:xfrm>
          <a:prstGeom prst="rect">
            <a:avLst/>
          </a:prstGeom>
          <a:noFill/>
          <a:ln>
            <a:noFill/>
          </a:ln>
        </p:spPr>
        <p:txBody>
          <a:bodyPr lIns="91425" tIns="45700" rIns="91425" bIns="45700" anchor="b" anchorCtr="0">
            <a:noAutofit/>
          </a:bodyPr>
          <a:lstStyle/>
          <a:p>
            <a:pPr algn="r">
              <a:buClr>
                <a:srgbClr val="000000"/>
              </a:buClr>
              <a:buSzPct val="25000"/>
              <a:buFont typeface="Arial"/>
              <a:buNone/>
            </a:pPr>
            <a:fld id="{00000000-1234-1234-1234-123412341234}" type="slidenum">
              <a:rPr lang="en-US">
                <a:solidFill>
                  <a:srgbClr val="000000"/>
                </a:solidFill>
                <a:latin typeface="Arial"/>
                <a:ea typeface="Arial"/>
                <a:cs typeface="Arial"/>
                <a:sym typeface="Arial"/>
              </a:rPr>
              <a:pPr algn="r">
                <a:buClr>
                  <a:srgbClr val="000000"/>
                </a:buClr>
                <a:buSzPct val="25000"/>
                <a:buFont typeface="Arial"/>
                <a:buNone/>
              </a:pPr>
              <a:t>6</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1586579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These factors largely correspond with the basic conditions required to achieve durable solutions.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Kenya</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Securitization of the refugee issue </a:t>
            </a:r>
            <a:r>
              <a:rPr kumimoji="0" lang="en-US" sz="1200" b="0" i="0" u="none" strike="noStrike" kern="1200" cap="none" spc="0" normalizeH="0" baseline="0" noProof="0" dirty="0">
                <a:ln>
                  <a:noFill/>
                </a:ln>
                <a:solidFill>
                  <a:prstClr val="black"/>
                </a:solidFill>
                <a:effectLst/>
                <a:uLnTx/>
                <a:uFillTx/>
                <a:latin typeface="+mn-lt"/>
                <a:ea typeface="+mn-ea"/>
                <a:cs typeface="+mn-cs"/>
              </a:rPr>
              <a:t>in Kenya, with especially (albeit not only) Somali refugees are associated with ‘terrorism’ and thus their simple presence provokes fear among much of the host population.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Restrictive refugee policies</a:t>
            </a:r>
            <a:r>
              <a:rPr kumimoji="0" lang="en-US" sz="1200" b="0" i="0" u="none" strike="noStrike" kern="1200" cap="none" spc="0" normalizeH="0" baseline="0" noProof="0" dirty="0">
                <a:ln>
                  <a:noFill/>
                </a:ln>
                <a:solidFill>
                  <a:prstClr val="black"/>
                </a:solidFill>
                <a:effectLst/>
                <a:uLnTx/>
                <a:uFillTx/>
                <a:latin typeface="+mn-lt"/>
                <a:ea typeface="+mn-ea"/>
                <a:cs typeface="+mn-cs"/>
              </a:rPr>
              <a:t>; de facto encampment policy, and threats to asylum space, limit opportunities for self-reliance. Most refugees are relegated to subsistence activities.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There is </a:t>
            </a:r>
            <a:r>
              <a:rPr kumimoji="0" lang="en-US" sz="1200" b="1" i="0" u="sng" strike="noStrike" kern="1200" cap="none" spc="0" normalizeH="0" baseline="0" noProof="0" dirty="0">
                <a:ln>
                  <a:noFill/>
                </a:ln>
                <a:solidFill>
                  <a:prstClr val="black"/>
                </a:solidFill>
                <a:effectLst/>
                <a:uLnTx/>
                <a:uFillTx/>
                <a:latin typeface="+mn-lt"/>
                <a:ea typeface="+mn-ea"/>
                <a:cs typeface="+mn-cs"/>
              </a:rPr>
              <a:t>little protection space</a:t>
            </a:r>
            <a:r>
              <a:rPr kumimoji="0" lang="en-US" sz="1200" b="0" i="0" u="none" strike="noStrike" kern="1200" cap="none" spc="0" normalizeH="0" baseline="0" noProof="0" dirty="0">
                <a:ln>
                  <a:noFill/>
                </a:ln>
                <a:solidFill>
                  <a:prstClr val="black"/>
                </a:solidFill>
                <a:effectLst/>
                <a:uLnTx/>
                <a:uFillTx/>
                <a:latin typeface="+mn-lt"/>
                <a:ea typeface="+mn-ea"/>
                <a:cs typeface="+mn-cs"/>
              </a:rPr>
              <a:t>. </a:t>
            </a:r>
            <a:r>
              <a:rPr kumimoji="0" lang="en-US" sz="1200" b="1" i="0" u="sng" strike="noStrike" kern="1200" cap="none" spc="0" normalizeH="0" baseline="0" noProof="0" dirty="0">
                <a:ln>
                  <a:noFill/>
                </a:ln>
                <a:solidFill>
                  <a:prstClr val="black"/>
                </a:solidFill>
                <a:effectLst/>
                <a:uLnTx/>
                <a:uFillTx/>
                <a:latin typeface="+mn-lt"/>
                <a:ea typeface="+mn-ea"/>
                <a:cs typeface="+mn-cs"/>
              </a:rPr>
              <a:t>Police are a primary source of threat</a:t>
            </a:r>
            <a:r>
              <a:rPr kumimoji="0" lang="en-US" sz="1200" b="0" i="0" u="none" strike="noStrike" kern="1200" cap="none" spc="0" normalizeH="0" baseline="0" noProof="0" dirty="0">
                <a:ln>
                  <a:noFill/>
                </a:ln>
                <a:solidFill>
                  <a:prstClr val="black"/>
                </a:solidFill>
                <a:effectLst/>
                <a:uLnTx/>
                <a:uFillTx/>
                <a:latin typeface="+mn-lt"/>
                <a:ea typeface="+mn-ea"/>
                <a:cs typeface="+mn-cs"/>
              </a:rPr>
              <a:t>, harassing them especially over their documents, although even those with accurate and up-to-date documents can be harassed on a regular basis.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For the most part, Refugees in Nairobi are not provided with direct assistance to address essential needs, but are rather </a:t>
            </a:r>
            <a:r>
              <a:rPr kumimoji="0" lang="en-US" sz="1200" b="1" i="0" u="sng" strike="noStrike" kern="1200" cap="none" spc="0" normalizeH="0" baseline="0" noProof="0" dirty="0">
                <a:ln>
                  <a:noFill/>
                </a:ln>
                <a:solidFill>
                  <a:prstClr val="black"/>
                </a:solidFill>
                <a:effectLst/>
                <a:uLnTx/>
                <a:uFillTx/>
                <a:latin typeface="+mn-lt"/>
                <a:ea typeface="+mn-ea"/>
                <a:cs typeface="+mn-cs"/>
              </a:rPr>
              <a:t>facilitated to access existing services</a:t>
            </a: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One of the primary constraints that refugees in Nairobi lament is the </a:t>
            </a:r>
            <a:r>
              <a:rPr kumimoji="0" lang="en-US" sz="1200" b="1" i="0" u="sng" strike="noStrike" kern="1200" cap="none" spc="0" normalizeH="0" baseline="0" noProof="0" dirty="0">
                <a:ln>
                  <a:noFill/>
                </a:ln>
                <a:solidFill>
                  <a:prstClr val="black"/>
                </a:solidFill>
                <a:effectLst/>
                <a:uLnTx/>
                <a:uFillTx/>
                <a:latin typeface="+mn-lt"/>
                <a:ea typeface="+mn-ea"/>
                <a:cs typeface="+mn-cs"/>
              </a:rPr>
              <a:t>lack of the right to work </a:t>
            </a:r>
            <a:r>
              <a:rPr kumimoji="0" lang="en-US" sz="1200" b="0" i="0" u="none" strike="noStrike" kern="1200" cap="none" spc="0" normalizeH="0" baseline="0" noProof="0" dirty="0">
                <a:ln>
                  <a:noFill/>
                </a:ln>
                <a:solidFill>
                  <a:prstClr val="black"/>
                </a:solidFill>
                <a:effectLst/>
                <a:uLnTx/>
                <a:uFillTx/>
                <a:latin typeface="+mn-lt"/>
                <a:ea typeface="+mn-ea"/>
                <a:cs typeface="+mn-cs"/>
              </a:rPr>
              <a:t>(i.e.: lack of Kenyan ID; and/or </a:t>
            </a:r>
            <a:r>
              <a:rPr kumimoji="0" lang="en-US" sz="1200" b="0" i="0" u="sng" strike="noStrike" kern="1200" cap="none" spc="0" normalizeH="0" baseline="0" noProof="0" dirty="0">
                <a:ln>
                  <a:noFill/>
                </a:ln>
                <a:solidFill>
                  <a:prstClr val="black"/>
                </a:solidFill>
                <a:effectLst/>
                <a:uLnTx/>
                <a:uFillTx/>
                <a:latin typeface="+mn-lt"/>
                <a:ea typeface="+mn-ea"/>
                <a:cs typeface="+mn-cs"/>
              </a:rPr>
              <a:t>working permit</a:t>
            </a: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They argue that their refugee status leaves them </a:t>
            </a:r>
            <a:r>
              <a:rPr kumimoji="0" lang="en-US" sz="1200" b="1" i="0" u="sng" strike="noStrike" kern="1200" cap="none" spc="0" normalizeH="0" baseline="0" noProof="0" dirty="0">
                <a:ln>
                  <a:noFill/>
                </a:ln>
                <a:solidFill>
                  <a:prstClr val="black"/>
                </a:solidFill>
                <a:effectLst/>
                <a:uLnTx/>
                <a:uFillTx/>
                <a:latin typeface="+mn-lt"/>
                <a:ea typeface="+mn-ea"/>
                <a:cs typeface="+mn-cs"/>
              </a:rPr>
              <a:t>stigmatized and marginalized</a:t>
            </a:r>
            <a:r>
              <a:rPr kumimoji="0" lang="en-US" sz="1200" b="0" i="0" u="none" strike="noStrike" kern="1200" cap="none" spc="0" normalizeH="0" baseline="0" noProof="0" dirty="0">
                <a:ln>
                  <a:noFill/>
                </a:ln>
                <a:solidFill>
                  <a:prstClr val="black"/>
                </a:solidFill>
                <a:effectLst/>
                <a:uLnTx/>
                <a:uFillTx/>
                <a:latin typeface="+mn-lt"/>
                <a:ea typeface="+mn-ea"/>
                <a:cs typeface="+mn-cs"/>
              </a:rPr>
              <a:t>, relegating them to both the </a:t>
            </a:r>
            <a:r>
              <a:rPr kumimoji="0" lang="en-US" sz="1200" b="1" i="0" u="sng" strike="noStrike" kern="1200" cap="none" spc="0" normalizeH="0" baseline="0" noProof="0" dirty="0">
                <a:ln>
                  <a:noFill/>
                </a:ln>
                <a:solidFill>
                  <a:prstClr val="black"/>
                </a:solidFill>
                <a:effectLst/>
                <a:uLnTx/>
                <a:uFillTx/>
                <a:latin typeface="+mn-lt"/>
                <a:ea typeface="+mn-ea"/>
                <a:cs typeface="+mn-cs"/>
              </a:rPr>
              <a:t>informal sector </a:t>
            </a:r>
            <a:r>
              <a:rPr kumimoji="0" lang="en-US" sz="1200" b="0" i="0" u="none" strike="noStrike" kern="1200" cap="none" spc="0" normalizeH="0" baseline="0" noProof="0" dirty="0">
                <a:ln>
                  <a:noFill/>
                </a:ln>
                <a:solidFill>
                  <a:prstClr val="black"/>
                </a:solidFill>
                <a:effectLst/>
                <a:uLnTx/>
                <a:uFillTx/>
                <a:latin typeface="+mn-lt"/>
                <a:ea typeface="+mn-ea"/>
                <a:cs typeface="+mn-cs"/>
              </a:rPr>
              <a:t>and largely </a:t>
            </a:r>
            <a:r>
              <a:rPr kumimoji="0" lang="en-US" sz="1200" b="1" i="0" u="sng" strike="noStrike" kern="1200" cap="none" spc="0" normalizeH="0" baseline="0" noProof="0" dirty="0">
                <a:ln>
                  <a:noFill/>
                </a:ln>
                <a:solidFill>
                  <a:prstClr val="black"/>
                </a:solidFill>
                <a:effectLst/>
                <a:uLnTx/>
                <a:uFillTx/>
                <a:latin typeface="+mn-lt"/>
                <a:ea typeface="+mn-ea"/>
                <a:cs typeface="+mn-cs"/>
              </a:rPr>
              <a:t>subsistence</a:t>
            </a:r>
            <a:r>
              <a:rPr kumimoji="0" lang="en-US" sz="1200" b="0" i="0" u="none" strike="noStrike" kern="1200" cap="none" spc="0" normalizeH="0" baseline="0" noProof="0" dirty="0">
                <a:ln>
                  <a:noFill/>
                </a:ln>
                <a:solidFill>
                  <a:prstClr val="black"/>
                </a:solidFill>
                <a:effectLst/>
                <a:uLnTx/>
                <a:uFillTx/>
                <a:latin typeface="+mn-lt"/>
                <a:ea typeface="+mn-ea"/>
                <a:cs typeface="+mn-cs"/>
              </a:rPr>
              <a:t> existences. (Some 70% of Kenyans are said to work in the informal sector; with 40% unemployment).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Relationships with the host populations </a:t>
            </a:r>
            <a:r>
              <a:rPr kumimoji="0" lang="en-US" sz="1200" b="0" i="0" u="none" strike="noStrike" kern="1200" cap="none" spc="0" normalizeH="0" baseline="0" noProof="0" dirty="0">
                <a:ln>
                  <a:noFill/>
                </a:ln>
                <a:solidFill>
                  <a:prstClr val="black"/>
                </a:solidFill>
                <a:effectLst/>
                <a:uLnTx/>
                <a:uFillTx/>
                <a:latin typeface="+mn-lt"/>
                <a:ea typeface="+mn-ea"/>
                <a:cs typeface="+mn-cs"/>
              </a:rPr>
              <a:t>is key and varies significantly according to sub-contexts. For example, in </a:t>
            </a:r>
            <a:r>
              <a:rPr kumimoji="0" lang="en-US" sz="1200" b="0" i="0" u="none" strike="noStrike" kern="1200" cap="none" spc="0" normalizeH="0" baseline="0" noProof="0" dirty="0" err="1">
                <a:ln>
                  <a:noFill/>
                </a:ln>
                <a:solidFill>
                  <a:prstClr val="black"/>
                </a:solidFill>
                <a:effectLst/>
                <a:uLnTx/>
                <a:uFillTx/>
                <a:latin typeface="+mn-lt"/>
                <a:ea typeface="+mn-ea"/>
                <a:cs typeface="+mn-cs"/>
              </a:rPr>
              <a:t>Eastleigh</a:t>
            </a:r>
            <a:r>
              <a:rPr kumimoji="0" lang="en-US" sz="1200" b="0" i="0" u="none" strike="noStrike" kern="1200" cap="none" spc="0" normalizeH="0" baseline="0" noProof="0" dirty="0">
                <a:ln>
                  <a:noFill/>
                </a:ln>
                <a:solidFill>
                  <a:prstClr val="black"/>
                </a:solidFill>
                <a:effectLst/>
                <a:uLnTx/>
                <a:uFillTx/>
                <a:latin typeface="+mn-lt"/>
                <a:ea typeface="+mn-ea"/>
                <a:cs typeface="+mn-cs"/>
              </a:rPr>
              <a:t>, there is substantial solidarity among the Somali refugees and the host Somali-Kenyans.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This is significantly less so among the Great Lakes refugees in </a:t>
            </a:r>
            <a:r>
              <a:rPr kumimoji="0" lang="en-US" sz="1200" b="0" i="0" u="none" strike="noStrike" kern="1200" cap="none" spc="0" normalizeH="0" baseline="0" noProof="0" dirty="0" err="1">
                <a:ln>
                  <a:noFill/>
                </a:ln>
                <a:solidFill>
                  <a:prstClr val="black"/>
                </a:solidFill>
                <a:effectLst/>
                <a:uLnTx/>
                <a:uFillTx/>
                <a:latin typeface="+mn-lt"/>
                <a:ea typeface="+mn-ea"/>
                <a:cs typeface="+mn-cs"/>
              </a:rPr>
              <a:t>Kawangware</a:t>
            </a:r>
            <a:r>
              <a:rPr kumimoji="0" lang="en-US" sz="1200" b="0" i="0" u="none" strike="noStrike" kern="1200" cap="none" spc="0" normalizeH="0" baseline="0" noProof="0" dirty="0">
                <a:ln>
                  <a:noFill/>
                </a:ln>
                <a:solidFill>
                  <a:prstClr val="black"/>
                </a:solidFill>
                <a:effectLst/>
                <a:uLnTx/>
                <a:uFillTx/>
                <a:latin typeface="+mn-lt"/>
                <a:ea typeface="+mn-ea"/>
                <a:cs typeface="+mn-cs"/>
              </a:rPr>
              <a:t>; the Ethiopian &amp; Eritrean refugees in </a:t>
            </a:r>
            <a:r>
              <a:rPr kumimoji="0" lang="en-US" sz="1200" b="0" i="0" u="none" strike="noStrike" kern="1200" cap="none" spc="0" normalizeH="0" baseline="0" noProof="0" dirty="0" err="1">
                <a:ln>
                  <a:noFill/>
                </a:ln>
                <a:solidFill>
                  <a:prstClr val="black"/>
                </a:solidFill>
                <a:effectLst/>
                <a:uLnTx/>
                <a:uFillTx/>
                <a:latin typeface="+mn-lt"/>
                <a:ea typeface="+mn-ea"/>
                <a:cs typeface="+mn-cs"/>
              </a:rPr>
              <a:t>Jamhuri</a:t>
            </a:r>
            <a:r>
              <a:rPr kumimoji="0" lang="en-US" sz="1200" b="0" i="0" u="none" strike="noStrike" kern="1200" cap="none" spc="0" normalizeH="0" baseline="0" noProof="0" dirty="0">
                <a:ln>
                  <a:noFill/>
                </a:ln>
                <a:solidFill>
                  <a:prstClr val="black"/>
                </a:solidFill>
                <a:effectLst/>
                <a:uLnTx/>
                <a:uFillTx/>
                <a:latin typeface="+mn-lt"/>
                <a:ea typeface="+mn-ea"/>
                <a:cs typeface="+mn-cs"/>
              </a:rPr>
              <a:t>; or the Southern Sudanese in </a:t>
            </a:r>
            <a:r>
              <a:rPr kumimoji="0" lang="en-US" sz="1200" b="0" i="0" u="none" strike="noStrike" kern="1200" cap="none" spc="0" normalizeH="0" baseline="0" noProof="0" dirty="0" err="1">
                <a:ln>
                  <a:noFill/>
                </a:ln>
                <a:solidFill>
                  <a:prstClr val="black"/>
                </a:solidFill>
                <a:effectLst/>
                <a:uLnTx/>
                <a:uFillTx/>
                <a:latin typeface="+mn-lt"/>
                <a:ea typeface="+mn-ea"/>
                <a:cs typeface="+mn-cs"/>
              </a:rPr>
              <a:t>Ruiru</a:t>
            </a:r>
            <a:r>
              <a:rPr kumimoji="0" lang="en-US" sz="1200" b="0" i="0" u="none" strike="noStrike" kern="1200" cap="none" spc="0" normalizeH="0" baseline="0" noProof="0" dirty="0">
                <a:ln>
                  <a:noFill/>
                </a:ln>
                <a:solidFill>
                  <a:prstClr val="black"/>
                </a:solidFill>
                <a:effectLst/>
                <a:uLnTx/>
                <a:uFillTx/>
                <a:latin typeface="+mn-lt"/>
                <a:ea typeface="+mn-ea"/>
                <a:cs typeface="+mn-cs"/>
              </a:rPr>
              <a:t>. In these cases, the refugees report taking measures to avoid confrontation with their hosts; readily giving in in the case of any contestation.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Somalia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Many of these issues manifest extremely differently in relation to internal displacement.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In the case of Somalia, the </a:t>
            </a:r>
            <a:r>
              <a:rPr kumimoji="0" lang="en-US" sz="1200" b="1" i="0" u="sng" strike="noStrike" kern="1200" cap="none" spc="0" normalizeH="0" baseline="0" noProof="0" dirty="0">
                <a:ln>
                  <a:noFill/>
                </a:ln>
                <a:solidFill>
                  <a:prstClr val="black"/>
                </a:solidFill>
                <a:effectLst/>
                <a:uLnTx/>
                <a:uFillTx/>
                <a:latin typeface="+mn-lt"/>
                <a:ea typeface="+mn-ea"/>
                <a:cs typeface="+mn-cs"/>
              </a:rPr>
              <a:t>capacity</a:t>
            </a:r>
            <a:r>
              <a:rPr kumimoji="0" lang="en-US" sz="1200" b="1" i="0" u="none" strike="noStrike" kern="1200" cap="none" spc="0" normalizeH="0" baseline="0" noProof="0" dirty="0">
                <a:ln>
                  <a:noFill/>
                </a:ln>
                <a:solidFill>
                  <a:prstClr val="black"/>
                </a:solidFill>
                <a:effectLst/>
                <a:uLnTx/>
                <a:uFillTx/>
                <a:latin typeface="+mn-lt"/>
                <a:ea typeface="+mn-ea"/>
                <a:cs typeface="+mn-cs"/>
              </a:rPr>
              <a:t> (or lack thereof) of the state is critical</a:t>
            </a: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Insecurity</a:t>
            </a:r>
            <a:r>
              <a:rPr kumimoji="0" lang="en-US" sz="1200" b="0" i="0" u="none" strike="noStrike" kern="1200" cap="none" spc="0" normalizeH="0" baseline="0" noProof="0" dirty="0">
                <a:ln>
                  <a:noFill/>
                </a:ln>
                <a:solidFill>
                  <a:prstClr val="black"/>
                </a:solidFill>
                <a:effectLst/>
                <a:uLnTx/>
                <a:uFillTx/>
                <a:latin typeface="+mn-lt"/>
                <a:ea typeface="+mn-ea"/>
                <a:cs typeface="+mn-cs"/>
              </a:rPr>
              <a:t> (combined with draught) is a critical factor that is </a:t>
            </a:r>
            <a:r>
              <a:rPr kumimoji="0" lang="en-US" sz="1200" b="1" i="0" u="none" strike="noStrike" kern="1200" cap="none" spc="0" normalizeH="0" baseline="0" noProof="0" dirty="0">
                <a:ln>
                  <a:noFill/>
                </a:ln>
                <a:solidFill>
                  <a:prstClr val="black"/>
                </a:solidFill>
                <a:effectLst/>
                <a:uLnTx/>
                <a:uFillTx/>
                <a:latin typeface="+mn-lt"/>
                <a:ea typeface="+mn-ea"/>
                <a:cs typeface="+mn-cs"/>
              </a:rPr>
              <a:t>prompting large-scale rural to urban displacement</a:t>
            </a: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As Somali nationals, the issue of legal documentation is far less relevant (although a lack of legal documents is still raised as a concern by some)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 right to work and economic opportunities are thus far more influenced by contextual factors such as few employment opportunities; competition with a large poor and un-employed host community; etc.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Relationships with the host communities vary significantly </a:t>
            </a:r>
            <a:r>
              <a:rPr kumimoji="0" lang="en-US" sz="1200" b="0" i="0" u="none" strike="noStrike" kern="1200" cap="none" spc="0" normalizeH="0" baseline="0" noProof="0" dirty="0">
                <a:ln>
                  <a:noFill/>
                </a:ln>
                <a:solidFill>
                  <a:prstClr val="black"/>
                </a:solidFill>
                <a:effectLst/>
                <a:uLnTx/>
                <a:uFillTx/>
                <a:latin typeface="+mn-lt"/>
                <a:ea typeface="+mn-ea"/>
                <a:cs typeface="+mn-cs"/>
              </a:rPr>
              <a:t>from one location to the next depending on clan dynamics and the attitudes of various power-brokers such as the so-called </a:t>
            </a:r>
            <a:r>
              <a:rPr kumimoji="0" lang="en-US" sz="1200" b="0" i="0" u="sng" strike="noStrike" kern="1200" cap="none" spc="0" normalizeH="0" baseline="0" noProof="0" dirty="0">
                <a:ln>
                  <a:noFill/>
                </a:ln>
                <a:solidFill>
                  <a:prstClr val="black"/>
                </a:solidFill>
                <a:effectLst/>
                <a:uLnTx/>
                <a:uFillTx/>
                <a:latin typeface="+mn-lt"/>
                <a:ea typeface="+mn-ea"/>
                <a:cs typeface="+mn-cs"/>
              </a:rPr>
              <a:t>‘</a:t>
            </a:r>
            <a:r>
              <a:rPr kumimoji="0" lang="en-US" sz="1200" b="1" i="0" u="sng" strike="noStrike" kern="1200" cap="none" spc="0" normalizeH="0" baseline="0" noProof="0" dirty="0">
                <a:ln>
                  <a:noFill/>
                </a:ln>
                <a:solidFill>
                  <a:prstClr val="black"/>
                </a:solidFill>
                <a:effectLst/>
                <a:uLnTx/>
                <a:uFillTx/>
                <a:latin typeface="+mn-lt"/>
                <a:ea typeface="+mn-ea"/>
                <a:cs typeface="+mn-cs"/>
              </a:rPr>
              <a:t>gate-keepers’, especially land-owners </a:t>
            </a:r>
            <a:r>
              <a:rPr kumimoji="0" lang="en-US" sz="1200" b="0" i="0" u="none" strike="noStrike" kern="1200" cap="none" spc="0" normalizeH="0" baseline="0" noProof="0" dirty="0">
                <a:ln>
                  <a:noFill/>
                </a:ln>
                <a:solidFill>
                  <a:prstClr val="black"/>
                </a:solidFill>
                <a:effectLst/>
                <a:uLnTx/>
                <a:uFillTx/>
                <a:latin typeface="+mn-lt"/>
                <a:ea typeface="+mn-ea"/>
                <a:cs typeface="+mn-cs"/>
              </a:rPr>
              <a:t>who have become notorious for </a:t>
            </a:r>
            <a:r>
              <a:rPr kumimoji="0" lang="en-US" sz="1200" b="1" i="0" u="sng" strike="noStrike" kern="1200" cap="none" spc="0" normalizeH="0" baseline="0" noProof="0" dirty="0">
                <a:ln>
                  <a:noFill/>
                </a:ln>
                <a:solidFill>
                  <a:prstClr val="black"/>
                </a:solidFill>
                <a:effectLst/>
                <a:uLnTx/>
                <a:uFillTx/>
                <a:latin typeface="+mn-lt"/>
                <a:ea typeface="+mn-ea"/>
                <a:cs typeface="+mn-cs"/>
              </a:rPr>
              <a:t>exploitatively ‘using IDPs to become wealthy</a:t>
            </a:r>
            <a:r>
              <a:rPr kumimoji="0" lang="en-US" sz="1200" b="1" i="0" u="none" strike="noStrike" kern="1200" cap="none" spc="0" normalizeH="0" baseline="0" noProof="0" dirty="0">
                <a:ln>
                  <a:noFill/>
                </a:ln>
                <a:solidFill>
                  <a:prstClr val="black"/>
                </a:solidFill>
                <a:effectLst/>
                <a:uLnTx/>
                <a:uFillTx/>
                <a:latin typeface="+mn-lt"/>
                <a:ea typeface="+mn-ea"/>
                <a:cs typeface="+mn-cs"/>
              </a:rPr>
              <a:t>’, </a:t>
            </a:r>
            <a:r>
              <a:rPr kumimoji="0" lang="en-US" sz="1200" b="0" i="0" u="none" strike="noStrike" kern="1200" cap="none" spc="0" normalizeH="0" baseline="0" noProof="0" dirty="0">
                <a:ln>
                  <a:noFill/>
                </a:ln>
                <a:solidFill>
                  <a:prstClr val="black"/>
                </a:solidFill>
                <a:effectLst/>
                <a:uLnTx/>
                <a:uFillTx/>
                <a:latin typeface="+mn-lt"/>
                <a:ea typeface="+mn-ea"/>
                <a:cs typeface="+mn-cs"/>
              </a:rPr>
              <a:t>inviting them to ‘settle’ on their land, which draws in NGOs who typically develop water and sanitation infrastructure and provide ‘unconditional cash transfers’ which prompt the development of markets in the vicinity. At a point that the landowner deems the value of the land to have increased adequately, the IDPs are typically suddenly and forcibly evicted, enabling the landowner to sell the land to the heist bidders.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Espace réservé du numéro de diapositive 3"/>
          <p:cNvSpPr>
            <a:spLocks noGrp="1"/>
          </p:cNvSpPr>
          <p:nvPr>
            <p:ph type="sldNum" sz="quarter" idx="10"/>
          </p:nvPr>
        </p:nvSpPr>
        <p:spPr/>
        <p:txBody>
          <a:bodyPr/>
          <a:lstStyle/>
          <a:p>
            <a:fld id="{EF6D48FE-BDC4-4F2D-9F0D-E554F26CF88F}" type="slidenum">
              <a:rPr lang="en-US" smtClean="0"/>
              <a:t>8</a:t>
            </a:fld>
            <a:endParaRPr lang="en-US"/>
          </a:p>
        </p:txBody>
      </p:sp>
    </p:spTree>
    <p:extLst>
      <p:ext uri="{BB962C8B-B14F-4D97-AF65-F5344CB8AC3E}">
        <p14:creationId xmlns:p14="http://schemas.microsoft.com/office/powerpoint/2010/main" val="3064953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These factors largely correspond with the basic conditions required to achieve durable solutions.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Kenya</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Securitization of the refugee issue </a:t>
            </a:r>
            <a:r>
              <a:rPr kumimoji="0" lang="en-US" sz="1200" b="0" i="0" u="none" strike="noStrike" kern="1200" cap="none" spc="0" normalizeH="0" baseline="0" noProof="0" dirty="0">
                <a:ln>
                  <a:noFill/>
                </a:ln>
                <a:solidFill>
                  <a:prstClr val="black"/>
                </a:solidFill>
                <a:effectLst/>
                <a:uLnTx/>
                <a:uFillTx/>
                <a:latin typeface="+mn-lt"/>
                <a:ea typeface="+mn-ea"/>
                <a:cs typeface="+mn-cs"/>
              </a:rPr>
              <a:t>in Kenya, with especially (albeit not only) Somali refugees are associated with ‘terrorism’ and thus their simple presence provokes fear among much of the host population.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Restrictive refugee policies</a:t>
            </a:r>
            <a:r>
              <a:rPr kumimoji="0" lang="en-US" sz="1200" b="0" i="0" u="none" strike="noStrike" kern="1200" cap="none" spc="0" normalizeH="0" baseline="0" noProof="0" dirty="0">
                <a:ln>
                  <a:noFill/>
                </a:ln>
                <a:solidFill>
                  <a:prstClr val="black"/>
                </a:solidFill>
                <a:effectLst/>
                <a:uLnTx/>
                <a:uFillTx/>
                <a:latin typeface="+mn-lt"/>
                <a:ea typeface="+mn-ea"/>
                <a:cs typeface="+mn-cs"/>
              </a:rPr>
              <a:t>; de facto encampment policy, and threats to asylum space, limit opportunities for self-reliance. Most refugees are relegated to subsistence activities.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There is </a:t>
            </a:r>
            <a:r>
              <a:rPr kumimoji="0" lang="en-US" sz="1200" b="1" i="0" u="sng" strike="noStrike" kern="1200" cap="none" spc="0" normalizeH="0" baseline="0" noProof="0" dirty="0">
                <a:ln>
                  <a:noFill/>
                </a:ln>
                <a:solidFill>
                  <a:prstClr val="black"/>
                </a:solidFill>
                <a:effectLst/>
                <a:uLnTx/>
                <a:uFillTx/>
                <a:latin typeface="+mn-lt"/>
                <a:ea typeface="+mn-ea"/>
                <a:cs typeface="+mn-cs"/>
              </a:rPr>
              <a:t>little protection space</a:t>
            </a:r>
            <a:r>
              <a:rPr kumimoji="0" lang="en-US" sz="1200" b="0" i="0" u="none" strike="noStrike" kern="1200" cap="none" spc="0" normalizeH="0" baseline="0" noProof="0" dirty="0">
                <a:ln>
                  <a:noFill/>
                </a:ln>
                <a:solidFill>
                  <a:prstClr val="black"/>
                </a:solidFill>
                <a:effectLst/>
                <a:uLnTx/>
                <a:uFillTx/>
                <a:latin typeface="+mn-lt"/>
                <a:ea typeface="+mn-ea"/>
                <a:cs typeface="+mn-cs"/>
              </a:rPr>
              <a:t>. </a:t>
            </a:r>
            <a:r>
              <a:rPr kumimoji="0" lang="en-US" sz="1200" b="1" i="0" u="sng" strike="noStrike" kern="1200" cap="none" spc="0" normalizeH="0" baseline="0" noProof="0" dirty="0">
                <a:ln>
                  <a:noFill/>
                </a:ln>
                <a:solidFill>
                  <a:prstClr val="black"/>
                </a:solidFill>
                <a:effectLst/>
                <a:uLnTx/>
                <a:uFillTx/>
                <a:latin typeface="+mn-lt"/>
                <a:ea typeface="+mn-ea"/>
                <a:cs typeface="+mn-cs"/>
              </a:rPr>
              <a:t>Police are a primary source of threat</a:t>
            </a:r>
            <a:r>
              <a:rPr kumimoji="0" lang="en-US" sz="1200" b="0" i="0" u="none" strike="noStrike" kern="1200" cap="none" spc="0" normalizeH="0" baseline="0" noProof="0" dirty="0">
                <a:ln>
                  <a:noFill/>
                </a:ln>
                <a:solidFill>
                  <a:prstClr val="black"/>
                </a:solidFill>
                <a:effectLst/>
                <a:uLnTx/>
                <a:uFillTx/>
                <a:latin typeface="+mn-lt"/>
                <a:ea typeface="+mn-ea"/>
                <a:cs typeface="+mn-cs"/>
              </a:rPr>
              <a:t>, harassing them especially over their documents, although even those with accurate and up-to-date documents can be harassed on a regular basis.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For the most part, Refugees in Nairobi are not provided with direct assistance to address essential needs, but are rather </a:t>
            </a:r>
            <a:r>
              <a:rPr kumimoji="0" lang="en-US" sz="1200" b="1" i="0" u="sng" strike="noStrike" kern="1200" cap="none" spc="0" normalizeH="0" baseline="0" noProof="0" dirty="0">
                <a:ln>
                  <a:noFill/>
                </a:ln>
                <a:solidFill>
                  <a:prstClr val="black"/>
                </a:solidFill>
                <a:effectLst/>
                <a:uLnTx/>
                <a:uFillTx/>
                <a:latin typeface="+mn-lt"/>
                <a:ea typeface="+mn-ea"/>
                <a:cs typeface="+mn-cs"/>
              </a:rPr>
              <a:t>facilitated to access existing services</a:t>
            </a: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One of the primary constraints that refugees in Nairobi lament is the </a:t>
            </a:r>
            <a:r>
              <a:rPr kumimoji="0" lang="en-US" sz="1200" b="1" i="0" u="sng" strike="noStrike" kern="1200" cap="none" spc="0" normalizeH="0" baseline="0" noProof="0" dirty="0">
                <a:ln>
                  <a:noFill/>
                </a:ln>
                <a:solidFill>
                  <a:prstClr val="black"/>
                </a:solidFill>
                <a:effectLst/>
                <a:uLnTx/>
                <a:uFillTx/>
                <a:latin typeface="+mn-lt"/>
                <a:ea typeface="+mn-ea"/>
                <a:cs typeface="+mn-cs"/>
              </a:rPr>
              <a:t>lack of the right to work </a:t>
            </a:r>
            <a:r>
              <a:rPr kumimoji="0" lang="en-US" sz="1200" b="0" i="0" u="none" strike="noStrike" kern="1200" cap="none" spc="0" normalizeH="0" baseline="0" noProof="0" dirty="0">
                <a:ln>
                  <a:noFill/>
                </a:ln>
                <a:solidFill>
                  <a:prstClr val="black"/>
                </a:solidFill>
                <a:effectLst/>
                <a:uLnTx/>
                <a:uFillTx/>
                <a:latin typeface="+mn-lt"/>
                <a:ea typeface="+mn-ea"/>
                <a:cs typeface="+mn-cs"/>
              </a:rPr>
              <a:t>(i.e.: lack of Kenyan ID; and/or </a:t>
            </a:r>
            <a:r>
              <a:rPr kumimoji="0" lang="en-US" sz="1200" b="0" i="0" u="sng" strike="noStrike" kern="1200" cap="none" spc="0" normalizeH="0" baseline="0" noProof="0" dirty="0">
                <a:ln>
                  <a:noFill/>
                </a:ln>
                <a:solidFill>
                  <a:prstClr val="black"/>
                </a:solidFill>
                <a:effectLst/>
                <a:uLnTx/>
                <a:uFillTx/>
                <a:latin typeface="+mn-lt"/>
                <a:ea typeface="+mn-ea"/>
                <a:cs typeface="+mn-cs"/>
              </a:rPr>
              <a:t>working permit</a:t>
            </a: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They argue that their refugee status leaves them </a:t>
            </a:r>
            <a:r>
              <a:rPr kumimoji="0" lang="en-US" sz="1200" b="1" i="0" u="sng" strike="noStrike" kern="1200" cap="none" spc="0" normalizeH="0" baseline="0" noProof="0" dirty="0">
                <a:ln>
                  <a:noFill/>
                </a:ln>
                <a:solidFill>
                  <a:prstClr val="black"/>
                </a:solidFill>
                <a:effectLst/>
                <a:uLnTx/>
                <a:uFillTx/>
                <a:latin typeface="+mn-lt"/>
                <a:ea typeface="+mn-ea"/>
                <a:cs typeface="+mn-cs"/>
              </a:rPr>
              <a:t>stigmatized and marginalized</a:t>
            </a:r>
            <a:r>
              <a:rPr kumimoji="0" lang="en-US" sz="1200" b="0" i="0" u="none" strike="noStrike" kern="1200" cap="none" spc="0" normalizeH="0" baseline="0" noProof="0" dirty="0">
                <a:ln>
                  <a:noFill/>
                </a:ln>
                <a:solidFill>
                  <a:prstClr val="black"/>
                </a:solidFill>
                <a:effectLst/>
                <a:uLnTx/>
                <a:uFillTx/>
                <a:latin typeface="+mn-lt"/>
                <a:ea typeface="+mn-ea"/>
                <a:cs typeface="+mn-cs"/>
              </a:rPr>
              <a:t>, relegating them to both the </a:t>
            </a:r>
            <a:r>
              <a:rPr kumimoji="0" lang="en-US" sz="1200" b="1" i="0" u="sng" strike="noStrike" kern="1200" cap="none" spc="0" normalizeH="0" baseline="0" noProof="0" dirty="0">
                <a:ln>
                  <a:noFill/>
                </a:ln>
                <a:solidFill>
                  <a:prstClr val="black"/>
                </a:solidFill>
                <a:effectLst/>
                <a:uLnTx/>
                <a:uFillTx/>
                <a:latin typeface="+mn-lt"/>
                <a:ea typeface="+mn-ea"/>
                <a:cs typeface="+mn-cs"/>
              </a:rPr>
              <a:t>informal sector </a:t>
            </a:r>
            <a:r>
              <a:rPr kumimoji="0" lang="en-US" sz="1200" b="0" i="0" u="none" strike="noStrike" kern="1200" cap="none" spc="0" normalizeH="0" baseline="0" noProof="0" dirty="0">
                <a:ln>
                  <a:noFill/>
                </a:ln>
                <a:solidFill>
                  <a:prstClr val="black"/>
                </a:solidFill>
                <a:effectLst/>
                <a:uLnTx/>
                <a:uFillTx/>
                <a:latin typeface="+mn-lt"/>
                <a:ea typeface="+mn-ea"/>
                <a:cs typeface="+mn-cs"/>
              </a:rPr>
              <a:t>and largely </a:t>
            </a:r>
            <a:r>
              <a:rPr kumimoji="0" lang="en-US" sz="1200" b="1" i="0" u="sng" strike="noStrike" kern="1200" cap="none" spc="0" normalizeH="0" baseline="0" noProof="0" dirty="0">
                <a:ln>
                  <a:noFill/>
                </a:ln>
                <a:solidFill>
                  <a:prstClr val="black"/>
                </a:solidFill>
                <a:effectLst/>
                <a:uLnTx/>
                <a:uFillTx/>
                <a:latin typeface="+mn-lt"/>
                <a:ea typeface="+mn-ea"/>
                <a:cs typeface="+mn-cs"/>
              </a:rPr>
              <a:t>subsistence</a:t>
            </a:r>
            <a:r>
              <a:rPr kumimoji="0" lang="en-US" sz="1200" b="0" i="0" u="none" strike="noStrike" kern="1200" cap="none" spc="0" normalizeH="0" baseline="0" noProof="0" dirty="0">
                <a:ln>
                  <a:noFill/>
                </a:ln>
                <a:solidFill>
                  <a:prstClr val="black"/>
                </a:solidFill>
                <a:effectLst/>
                <a:uLnTx/>
                <a:uFillTx/>
                <a:latin typeface="+mn-lt"/>
                <a:ea typeface="+mn-ea"/>
                <a:cs typeface="+mn-cs"/>
              </a:rPr>
              <a:t> existences. (Some 70% of Kenyans are said to work in the informal sector; with 40% unemployment).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Relationships with the host populations </a:t>
            </a:r>
            <a:r>
              <a:rPr kumimoji="0" lang="en-US" sz="1200" b="0" i="0" u="none" strike="noStrike" kern="1200" cap="none" spc="0" normalizeH="0" baseline="0" noProof="0" dirty="0">
                <a:ln>
                  <a:noFill/>
                </a:ln>
                <a:solidFill>
                  <a:prstClr val="black"/>
                </a:solidFill>
                <a:effectLst/>
                <a:uLnTx/>
                <a:uFillTx/>
                <a:latin typeface="+mn-lt"/>
                <a:ea typeface="+mn-ea"/>
                <a:cs typeface="+mn-cs"/>
              </a:rPr>
              <a:t>is key and varies significantly according to sub-contexts. For example, in </a:t>
            </a:r>
            <a:r>
              <a:rPr kumimoji="0" lang="en-US" sz="1200" b="0" i="0" u="none" strike="noStrike" kern="1200" cap="none" spc="0" normalizeH="0" baseline="0" noProof="0" dirty="0" err="1">
                <a:ln>
                  <a:noFill/>
                </a:ln>
                <a:solidFill>
                  <a:prstClr val="black"/>
                </a:solidFill>
                <a:effectLst/>
                <a:uLnTx/>
                <a:uFillTx/>
                <a:latin typeface="+mn-lt"/>
                <a:ea typeface="+mn-ea"/>
                <a:cs typeface="+mn-cs"/>
              </a:rPr>
              <a:t>Eastleigh</a:t>
            </a:r>
            <a:r>
              <a:rPr kumimoji="0" lang="en-US" sz="1200" b="0" i="0" u="none" strike="noStrike" kern="1200" cap="none" spc="0" normalizeH="0" baseline="0" noProof="0" dirty="0">
                <a:ln>
                  <a:noFill/>
                </a:ln>
                <a:solidFill>
                  <a:prstClr val="black"/>
                </a:solidFill>
                <a:effectLst/>
                <a:uLnTx/>
                <a:uFillTx/>
                <a:latin typeface="+mn-lt"/>
                <a:ea typeface="+mn-ea"/>
                <a:cs typeface="+mn-cs"/>
              </a:rPr>
              <a:t>, there is substantial solidarity among the Somali refugees and the host Somali-Kenyans.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This is significantly less so among the Great Lakes refugees in </a:t>
            </a:r>
            <a:r>
              <a:rPr kumimoji="0" lang="en-US" sz="1200" b="0" i="0" u="none" strike="noStrike" kern="1200" cap="none" spc="0" normalizeH="0" baseline="0" noProof="0" dirty="0" err="1">
                <a:ln>
                  <a:noFill/>
                </a:ln>
                <a:solidFill>
                  <a:prstClr val="black"/>
                </a:solidFill>
                <a:effectLst/>
                <a:uLnTx/>
                <a:uFillTx/>
                <a:latin typeface="+mn-lt"/>
                <a:ea typeface="+mn-ea"/>
                <a:cs typeface="+mn-cs"/>
              </a:rPr>
              <a:t>Kawangware</a:t>
            </a:r>
            <a:r>
              <a:rPr kumimoji="0" lang="en-US" sz="1200" b="0" i="0" u="none" strike="noStrike" kern="1200" cap="none" spc="0" normalizeH="0" baseline="0" noProof="0" dirty="0">
                <a:ln>
                  <a:noFill/>
                </a:ln>
                <a:solidFill>
                  <a:prstClr val="black"/>
                </a:solidFill>
                <a:effectLst/>
                <a:uLnTx/>
                <a:uFillTx/>
                <a:latin typeface="+mn-lt"/>
                <a:ea typeface="+mn-ea"/>
                <a:cs typeface="+mn-cs"/>
              </a:rPr>
              <a:t>; the Ethiopian &amp; Eritrean refugees in </a:t>
            </a:r>
            <a:r>
              <a:rPr kumimoji="0" lang="en-US" sz="1200" b="0" i="0" u="none" strike="noStrike" kern="1200" cap="none" spc="0" normalizeH="0" baseline="0" noProof="0" dirty="0" err="1">
                <a:ln>
                  <a:noFill/>
                </a:ln>
                <a:solidFill>
                  <a:prstClr val="black"/>
                </a:solidFill>
                <a:effectLst/>
                <a:uLnTx/>
                <a:uFillTx/>
                <a:latin typeface="+mn-lt"/>
                <a:ea typeface="+mn-ea"/>
                <a:cs typeface="+mn-cs"/>
              </a:rPr>
              <a:t>Jamhuri</a:t>
            </a:r>
            <a:r>
              <a:rPr kumimoji="0" lang="en-US" sz="1200" b="0" i="0" u="none" strike="noStrike" kern="1200" cap="none" spc="0" normalizeH="0" baseline="0" noProof="0" dirty="0">
                <a:ln>
                  <a:noFill/>
                </a:ln>
                <a:solidFill>
                  <a:prstClr val="black"/>
                </a:solidFill>
                <a:effectLst/>
                <a:uLnTx/>
                <a:uFillTx/>
                <a:latin typeface="+mn-lt"/>
                <a:ea typeface="+mn-ea"/>
                <a:cs typeface="+mn-cs"/>
              </a:rPr>
              <a:t>; or the Southern Sudanese in </a:t>
            </a:r>
            <a:r>
              <a:rPr kumimoji="0" lang="en-US" sz="1200" b="0" i="0" u="none" strike="noStrike" kern="1200" cap="none" spc="0" normalizeH="0" baseline="0" noProof="0" dirty="0" err="1">
                <a:ln>
                  <a:noFill/>
                </a:ln>
                <a:solidFill>
                  <a:prstClr val="black"/>
                </a:solidFill>
                <a:effectLst/>
                <a:uLnTx/>
                <a:uFillTx/>
                <a:latin typeface="+mn-lt"/>
                <a:ea typeface="+mn-ea"/>
                <a:cs typeface="+mn-cs"/>
              </a:rPr>
              <a:t>Ruiru</a:t>
            </a:r>
            <a:r>
              <a:rPr kumimoji="0" lang="en-US" sz="1200" b="0" i="0" u="none" strike="noStrike" kern="1200" cap="none" spc="0" normalizeH="0" baseline="0" noProof="0" dirty="0">
                <a:ln>
                  <a:noFill/>
                </a:ln>
                <a:solidFill>
                  <a:prstClr val="black"/>
                </a:solidFill>
                <a:effectLst/>
                <a:uLnTx/>
                <a:uFillTx/>
                <a:latin typeface="+mn-lt"/>
                <a:ea typeface="+mn-ea"/>
                <a:cs typeface="+mn-cs"/>
              </a:rPr>
              <a:t>. In these cases, the refugees report taking measures to avoid confrontation with their hosts; readily giving in in the case of any contestation.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D48FE-BDC4-4F2D-9F0D-E554F26CF88F}" type="slidenum">
              <a:rPr lang="en-US" smtClean="0"/>
              <a:t>9</a:t>
            </a:fld>
            <a:endParaRPr lang="en-US"/>
          </a:p>
        </p:txBody>
      </p:sp>
    </p:spTree>
    <p:extLst>
      <p:ext uri="{BB962C8B-B14F-4D97-AF65-F5344CB8AC3E}">
        <p14:creationId xmlns:p14="http://schemas.microsoft.com/office/powerpoint/2010/main" val="1185805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These factors largely correspond with the basic conditions required to achieve durable solutions.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Somalia</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Many of these issues manifest extremely differently in relation to internal displacement.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In the case of Somalia, the </a:t>
            </a:r>
            <a:r>
              <a:rPr kumimoji="0" lang="en-US" sz="1200" b="1" i="0" u="sng" strike="noStrike" kern="1200" cap="none" spc="0" normalizeH="0" baseline="0" noProof="0" dirty="0">
                <a:ln>
                  <a:noFill/>
                </a:ln>
                <a:solidFill>
                  <a:prstClr val="black"/>
                </a:solidFill>
                <a:effectLst/>
                <a:uLnTx/>
                <a:uFillTx/>
                <a:latin typeface="+mn-lt"/>
                <a:ea typeface="+mn-ea"/>
                <a:cs typeface="+mn-cs"/>
              </a:rPr>
              <a:t>capacity</a:t>
            </a:r>
            <a:r>
              <a:rPr kumimoji="0" lang="en-US" sz="1200" b="1" i="0" u="none" strike="noStrike" kern="1200" cap="none" spc="0" normalizeH="0" baseline="0" noProof="0" dirty="0">
                <a:ln>
                  <a:noFill/>
                </a:ln>
                <a:solidFill>
                  <a:prstClr val="black"/>
                </a:solidFill>
                <a:effectLst/>
                <a:uLnTx/>
                <a:uFillTx/>
                <a:latin typeface="+mn-lt"/>
                <a:ea typeface="+mn-ea"/>
                <a:cs typeface="+mn-cs"/>
              </a:rPr>
              <a:t> (or lack thereof) of the state is critical</a:t>
            </a: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Insecurity</a:t>
            </a:r>
            <a:r>
              <a:rPr kumimoji="0" lang="en-US" sz="1200" b="0" i="0" u="none" strike="noStrike" kern="1200" cap="none" spc="0" normalizeH="0" baseline="0" noProof="0" dirty="0">
                <a:ln>
                  <a:noFill/>
                </a:ln>
                <a:solidFill>
                  <a:prstClr val="black"/>
                </a:solidFill>
                <a:effectLst/>
                <a:uLnTx/>
                <a:uFillTx/>
                <a:latin typeface="+mn-lt"/>
                <a:ea typeface="+mn-ea"/>
                <a:cs typeface="+mn-cs"/>
              </a:rPr>
              <a:t> (combined with draught) is a critical factor that is </a:t>
            </a:r>
            <a:r>
              <a:rPr kumimoji="0" lang="en-US" sz="1200" b="1" i="0" u="none" strike="noStrike" kern="1200" cap="none" spc="0" normalizeH="0" baseline="0" noProof="0" dirty="0">
                <a:ln>
                  <a:noFill/>
                </a:ln>
                <a:solidFill>
                  <a:prstClr val="black"/>
                </a:solidFill>
                <a:effectLst/>
                <a:uLnTx/>
                <a:uFillTx/>
                <a:latin typeface="+mn-lt"/>
                <a:ea typeface="+mn-ea"/>
                <a:cs typeface="+mn-cs"/>
              </a:rPr>
              <a:t>prompting large-scale rural to urban displacement</a:t>
            </a: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As Somali nationals, the issue of legal documentation is far less relevant (although a lack of legal documents is still raised as a concern by some)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 right to work and economic opportunities are thus far more influenced by contextual factors such as few employment opportunities; competition with a large poor and un-employed host community; etc.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Relationships with the host communities vary significantly </a:t>
            </a:r>
            <a:r>
              <a:rPr kumimoji="0" lang="en-US" sz="1200" b="0" i="0" u="none" strike="noStrike" kern="1200" cap="none" spc="0" normalizeH="0" baseline="0" noProof="0" dirty="0">
                <a:ln>
                  <a:noFill/>
                </a:ln>
                <a:solidFill>
                  <a:prstClr val="black"/>
                </a:solidFill>
                <a:effectLst/>
                <a:uLnTx/>
                <a:uFillTx/>
                <a:latin typeface="+mn-lt"/>
                <a:ea typeface="+mn-ea"/>
                <a:cs typeface="+mn-cs"/>
              </a:rPr>
              <a:t>from one location to the next depending on clan dynamics and the attitudes of various power-brokers such as the so-called </a:t>
            </a:r>
            <a:r>
              <a:rPr kumimoji="0" lang="en-US" sz="1200" b="0" i="0" u="sng" strike="noStrike" kern="1200" cap="none" spc="0" normalizeH="0" baseline="0" noProof="0" dirty="0">
                <a:ln>
                  <a:noFill/>
                </a:ln>
                <a:solidFill>
                  <a:prstClr val="black"/>
                </a:solidFill>
                <a:effectLst/>
                <a:uLnTx/>
                <a:uFillTx/>
                <a:latin typeface="+mn-lt"/>
                <a:ea typeface="+mn-ea"/>
                <a:cs typeface="+mn-cs"/>
              </a:rPr>
              <a:t>‘</a:t>
            </a:r>
            <a:r>
              <a:rPr kumimoji="0" lang="en-US" sz="1200" b="1" i="0" u="sng" strike="noStrike" kern="1200" cap="none" spc="0" normalizeH="0" baseline="0" noProof="0" dirty="0">
                <a:ln>
                  <a:noFill/>
                </a:ln>
                <a:solidFill>
                  <a:prstClr val="black"/>
                </a:solidFill>
                <a:effectLst/>
                <a:uLnTx/>
                <a:uFillTx/>
                <a:latin typeface="+mn-lt"/>
                <a:ea typeface="+mn-ea"/>
                <a:cs typeface="+mn-cs"/>
              </a:rPr>
              <a:t>gate-keepers’, especially land-owners </a:t>
            </a:r>
            <a:r>
              <a:rPr kumimoji="0" lang="en-US" sz="1200" b="0" i="0" u="none" strike="noStrike" kern="1200" cap="none" spc="0" normalizeH="0" baseline="0" noProof="0" dirty="0">
                <a:ln>
                  <a:noFill/>
                </a:ln>
                <a:solidFill>
                  <a:prstClr val="black"/>
                </a:solidFill>
                <a:effectLst/>
                <a:uLnTx/>
                <a:uFillTx/>
                <a:latin typeface="+mn-lt"/>
                <a:ea typeface="+mn-ea"/>
                <a:cs typeface="+mn-cs"/>
              </a:rPr>
              <a:t>who have become notorious for </a:t>
            </a:r>
            <a:r>
              <a:rPr kumimoji="0" lang="en-US" sz="1200" b="1" i="0" u="sng" strike="noStrike" kern="1200" cap="none" spc="0" normalizeH="0" baseline="0" noProof="0" dirty="0">
                <a:ln>
                  <a:noFill/>
                </a:ln>
                <a:solidFill>
                  <a:prstClr val="black"/>
                </a:solidFill>
                <a:effectLst/>
                <a:uLnTx/>
                <a:uFillTx/>
                <a:latin typeface="+mn-lt"/>
                <a:ea typeface="+mn-ea"/>
                <a:cs typeface="+mn-cs"/>
              </a:rPr>
              <a:t>exploitatively ‘using IDPs to become wealthy</a:t>
            </a:r>
            <a:r>
              <a:rPr kumimoji="0" lang="en-US" sz="1200" b="1" i="0" u="none" strike="noStrike" kern="1200" cap="none" spc="0" normalizeH="0" baseline="0" noProof="0" dirty="0">
                <a:ln>
                  <a:noFill/>
                </a:ln>
                <a:solidFill>
                  <a:prstClr val="black"/>
                </a:solidFill>
                <a:effectLst/>
                <a:uLnTx/>
                <a:uFillTx/>
                <a:latin typeface="+mn-lt"/>
                <a:ea typeface="+mn-ea"/>
                <a:cs typeface="+mn-cs"/>
              </a:rPr>
              <a:t>’, </a:t>
            </a:r>
            <a:r>
              <a:rPr kumimoji="0" lang="en-US" sz="1200" b="0" i="0" u="none" strike="noStrike" kern="1200" cap="none" spc="0" normalizeH="0" baseline="0" noProof="0" dirty="0">
                <a:ln>
                  <a:noFill/>
                </a:ln>
                <a:solidFill>
                  <a:prstClr val="black"/>
                </a:solidFill>
                <a:effectLst/>
                <a:uLnTx/>
                <a:uFillTx/>
                <a:latin typeface="+mn-lt"/>
                <a:ea typeface="+mn-ea"/>
                <a:cs typeface="+mn-cs"/>
              </a:rPr>
              <a:t>inviting them to ‘settle’ on their land, which draws in NGOs who typically develop water and sanitation infrastructure and provide ‘unconditional cash transfers’ which prompt the development of markets in the vicinity. At a point that the landowner deems the value of the land to have increased adequately, the IDPs are typically suddenly and forcibly evicted, enabling the landowner to sell the land to the heist bidders.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Espace réservé du numéro de diapositive 3"/>
          <p:cNvSpPr>
            <a:spLocks noGrp="1"/>
          </p:cNvSpPr>
          <p:nvPr>
            <p:ph type="sldNum" sz="quarter" idx="10"/>
          </p:nvPr>
        </p:nvSpPr>
        <p:spPr/>
        <p:txBody>
          <a:bodyPr/>
          <a:lstStyle/>
          <a:p>
            <a:fld id="{EF6D48FE-BDC4-4F2D-9F0D-E554F26CF88F}" type="slidenum">
              <a:rPr lang="en-US" smtClean="0"/>
              <a:t>10</a:t>
            </a:fld>
            <a:endParaRPr lang="en-US"/>
          </a:p>
        </p:txBody>
      </p:sp>
    </p:spTree>
    <p:extLst>
      <p:ext uri="{BB962C8B-B14F-4D97-AF65-F5344CB8AC3E}">
        <p14:creationId xmlns:p14="http://schemas.microsoft.com/office/powerpoint/2010/main" val="1460847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64511F3-5F19-43D4-8B57-6996CF47710E}" type="datetimeFigureOut">
              <a:rPr lang="en-US" smtClean="0"/>
              <a:pPr/>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67AF-3E39-4C4C-AFB7-B08A079B62D7}"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798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64511F3-5F19-43D4-8B57-6996CF47710E}" type="datetimeFigureOut">
              <a:rPr lang="en-US" smtClean="0"/>
              <a:pPr/>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67AF-3E39-4C4C-AFB7-B08A079B62D7}" type="slidenum">
              <a:rPr lang="en-US" smtClean="0"/>
              <a:pPr/>
              <a:t>‹#›</a:t>
            </a:fld>
            <a:endParaRPr lang="en-US"/>
          </a:p>
        </p:txBody>
      </p:sp>
    </p:spTree>
    <p:extLst>
      <p:ext uri="{BB962C8B-B14F-4D97-AF65-F5344CB8AC3E}">
        <p14:creationId xmlns:p14="http://schemas.microsoft.com/office/powerpoint/2010/main" val="46862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64511F3-5F19-43D4-8B57-6996CF47710E}" type="datetimeFigureOut">
              <a:rPr lang="en-US" smtClean="0"/>
              <a:pPr/>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67AF-3E39-4C4C-AFB7-B08A079B62D7}" type="slidenum">
              <a:rPr lang="en-US" smtClean="0"/>
              <a:pPr/>
              <a:t>‹#›</a:t>
            </a:fld>
            <a:endParaRPr lang="en-US"/>
          </a:p>
        </p:txBody>
      </p:sp>
    </p:spTree>
    <p:extLst>
      <p:ext uri="{BB962C8B-B14F-4D97-AF65-F5344CB8AC3E}">
        <p14:creationId xmlns:p14="http://schemas.microsoft.com/office/powerpoint/2010/main" val="131398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04458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189558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125938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03526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962147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185896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2373555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134392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64511F3-5F19-43D4-8B57-6996CF47710E}" type="datetimeFigureOut">
              <a:rPr lang="en-US" smtClean="0"/>
              <a:pPr/>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67AF-3E39-4C4C-AFB7-B08A079B62D7}" type="slidenum">
              <a:rPr lang="en-US" smtClean="0"/>
              <a:pPr/>
              <a:t>‹#›</a:t>
            </a:fld>
            <a:endParaRPr lang="en-US"/>
          </a:p>
        </p:txBody>
      </p:sp>
    </p:spTree>
    <p:extLst>
      <p:ext uri="{BB962C8B-B14F-4D97-AF65-F5344CB8AC3E}">
        <p14:creationId xmlns:p14="http://schemas.microsoft.com/office/powerpoint/2010/main" val="20177535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497484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253417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4511F3-5F19-43D4-8B57-6996CF47710E}" type="datetimeFigureOut">
              <a:rPr lang="en-US" smtClean="0">
                <a:solidFill>
                  <a:srgbClr val="000000">
                    <a:tint val="75000"/>
                  </a:srgbClr>
                </a:solidFill>
              </a:rPr>
              <a:pPr/>
              <a:t>4/13/2018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F8B67AF-3E39-4C4C-AFB7-B08A079B62D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1216435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pPr/>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703143"/>
            <a:ext cx="12192000" cy="342900"/>
          </a:xfrm>
          <a:prstGeom prst="rect">
            <a:avLst/>
          </a:prstGeom>
          <a:noFill/>
          <a:ln>
            <a:noFill/>
          </a:ln>
        </p:spPr>
      </p:pic>
      <p:pic>
        <p:nvPicPr>
          <p:cNvPr id="11" name="Picture 10"/>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89288" y="1809820"/>
            <a:ext cx="2019701" cy="1988458"/>
          </a:xfrm>
          <a:prstGeom prst="rect">
            <a:avLst/>
          </a:prstGeom>
          <a:noFill/>
          <a:ln>
            <a:noFill/>
          </a:ln>
        </p:spPr>
      </p:pic>
    </p:spTree>
    <p:extLst>
      <p:ext uri="{BB962C8B-B14F-4D97-AF65-F5344CB8AC3E}">
        <p14:creationId xmlns:p14="http://schemas.microsoft.com/office/powerpoint/2010/main" val="849788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4774"/>
            </a:lvl1pPr>
          </a:lstStyle>
          <a:p>
            <a:r>
              <a:rPr lang="en-US"/>
              <a:t>Click to edit Master title style</a:t>
            </a:r>
          </a:p>
        </p:txBody>
      </p:sp>
      <p:sp>
        <p:nvSpPr>
          <p:cNvPr id="3" name="Subtitle 2"/>
          <p:cNvSpPr>
            <a:spLocks noGrp="1"/>
          </p:cNvSpPr>
          <p:nvPr>
            <p:ph type="subTitle" idx="1"/>
          </p:nvPr>
        </p:nvSpPr>
        <p:spPr>
          <a:xfrm>
            <a:off x="1524001" y="3602038"/>
            <a:ext cx="9144000" cy="1655762"/>
          </a:xfrm>
        </p:spPr>
        <p:txBody>
          <a:bodyPr/>
          <a:lstStyle>
            <a:lvl1pPr marL="0" indent="0" algn="ctr">
              <a:buNone/>
              <a:defRPr sz="1909"/>
            </a:lvl1pPr>
            <a:lvl2pPr marL="363747" indent="0" algn="ctr">
              <a:buNone/>
              <a:defRPr sz="1591"/>
            </a:lvl2pPr>
            <a:lvl3pPr marL="727494" indent="0" algn="ctr">
              <a:buNone/>
              <a:defRPr sz="1432"/>
            </a:lvl3pPr>
            <a:lvl4pPr marL="1091241" indent="0" algn="ctr">
              <a:buNone/>
              <a:defRPr sz="1273"/>
            </a:lvl4pPr>
            <a:lvl5pPr marL="1454987" indent="0" algn="ctr">
              <a:buNone/>
              <a:defRPr sz="1273"/>
            </a:lvl5pPr>
            <a:lvl6pPr marL="1818734" indent="0" algn="ctr">
              <a:buNone/>
              <a:defRPr sz="1273"/>
            </a:lvl6pPr>
            <a:lvl7pPr marL="2182481" indent="0" algn="ctr">
              <a:buNone/>
              <a:defRPr sz="1273"/>
            </a:lvl7pPr>
            <a:lvl8pPr marL="2546228" indent="0" algn="ctr">
              <a:buNone/>
              <a:defRPr sz="1273"/>
            </a:lvl8pPr>
            <a:lvl9pPr marL="2909975" indent="0" algn="ctr">
              <a:buNone/>
              <a:defRPr sz="1273"/>
            </a:lvl9pPr>
          </a:lstStyle>
          <a:p>
            <a:r>
              <a:rPr lang="en-US"/>
              <a:t>Click to edit Master subtitle style</a:t>
            </a:r>
          </a:p>
        </p:txBody>
      </p:sp>
      <p:sp>
        <p:nvSpPr>
          <p:cNvPr id="4"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3C4CA6AF-C52C-47C1-BCD5-187F8DF43DF7}" type="datetimeFigureOut">
              <a:rPr lang="en-US" altLang="fr-FR" smtClean="0"/>
              <a:pPr defTabSz="586405" eaLnBrk="0" fontAlgn="base" hangingPunct="0">
                <a:spcBef>
                  <a:spcPct val="0"/>
                </a:spcBef>
                <a:spcAft>
                  <a:spcPct val="0"/>
                </a:spcAft>
                <a:defRPr/>
              </a:pPr>
              <a:t>4/13/2018</a:t>
            </a:fld>
            <a:endParaRPr lang="en-US" altLang="fr-FR"/>
          </a:p>
        </p:txBody>
      </p:sp>
      <p:sp>
        <p:nvSpPr>
          <p:cNvPr id="5"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ABE14614-B59F-449F-B7F5-274D9125FE3E}"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33982718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40C48891-61EF-49B7-A50D-F7635F04068B}" type="datetimeFigureOut">
              <a:rPr lang="en-US" altLang="fr-FR" smtClean="0"/>
              <a:pPr defTabSz="586405" eaLnBrk="0" fontAlgn="base" hangingPunct="0">
                <a:spcBef>
                  <a:spcPct val="0"/>
                </a:spcBef>
                <a:spcAft>
                  <a:spcPct val="0"/>
                </a:spcAft>
                <a:defRPr/>
              </a:pPr>
              <a:t>4/13/2018</a:t>
            </a:fld>
            <a:endParaRPr lang="en-US" altLang="fr-FR"/>
          </a:p>
        </p:txBody>
      </p:sp>
      <p:sp>
        <p:nvSpPr>
          <p:cNvPr id="5"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0804F214-6640-4D04-974C-794171EEA947}"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3633208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4774"/>
            </a:lvl1pPr>
          </a:lstStyle>
          <a:p>
            <a:r>
              <a:rPr lang="en-US"/>
              <a:t>Click to edit Master title style</a:t>
            </a:r>
          </a:p>
        </p:txBody>
      </p:sp>
      <p:sp>
        <p:nvSpPr>
          <p:cNvPr id="3" name="Text Placeholder 2"/>
          <p:cNvSpPr>
            <a:spLocks noGrp="1"/>
          </p:cNvSpPr>
          <p:nvPr>
            <p:ph type="body" idx="1"/>
          </p:nvPr>
        </p:nvSpPr>
        <p:spPr>
          <a:xfrm>
            <a:off x="831850" y="4589464"/>
            <a:ext cx="10515600" cy="1500187"/>
          </a:xfrm>
        </p:spPr>
        <p:txBody>
          <a:bodyPr/>
          <a:lstStyle>
            <a:lvl1pPr marL="0" indent="0">
              <a:buNone/>
              <a:defRPr sz="1909">
                <a:solidFill>
                  <a:schemeClr val="tx1">
                    <a:tint val="75000"/>
                  </a:schemeClr>
                </a:solidFill>
              </a:defRPr>
            </a:lvl1pPr>
            <a:lvl2pPr marL="363747" indent="0">
              <a:buNone/>
              <a:defRPr sz="1591">
                <a:solidFill>
                  <a:schemeClr val="tx1">
                    <a:tint val="75000"/>
                  </a:schemeClr>
                </a:solidFill>
              </a:defRPr>
            </a:lvl2pPr>
            <a:lvl3pPr marL="727494" indent="0">
              <a:buNone/>
              <a:defRPr sz="1432">
                <a:solidFill>
                  <a:schemeClr val="tx1">
                    <a:tint val="75000"/>
                  </a:schemeClr>
                </a:solidFill>
              </a:defRPr>
            </a:lvl3pPr>
            <a:lvl4pPr marL="1091241" indent="0">
              <a:buNone/>
              <a:defRPr sz="1273">
                <a:solidFill>
                  <a:schemeClr val="tx1">
                    <a:tint val="75000"/>
                  </a:schemeClr>
                </a:solidFill>
              </a:defRPr>
            </a:lvl4pPr>
            <a:lvl5pPr marL="1454987" indent="0">
              <a:buNone/>
              <a:defRPr sz="1273">
                <a:solidFill>
                  <a:schemeClr val="tx1">
                    <a:tint val="75000"/>
                  </a:schemeClr>
                </a:solidFill>
              </a:defRPr>
            </a:lvl5pPr>
            <a:lvl6pPr marL="1818734" indent="0">
              <a:buNone/>
              <a:defRPr sz="1273">
                <a:solidFill>
                  <a:schemeClr val="tx1">
                    <a:tint val="75000"/>
                  </a:schemeClr>
                </a:solidFill>
              </a:defRPr>
            </a:lvl6pPr>
            <a:lvl7pPr marL="2182481" indent="0">
              <a:buNone/>
              <a:defRPr sz="1273">
                <a:solidFill>
                  <a:schemeClr val="tx1">
                    <a:tint val="75000"/>
                  </a:schemeClr>
                </a:solidFill>
              </a:defRPr>
            </a:lvl7pPr>
            <a:lvl8pPr marL="2546228" indent="0">
              <a:buNone/>
              <a:defRPr sz="1273">
                <a:solidFill>
                  <a:schemeClr val="tx1">
                    <a:tint val="75000"/>
                  </a:schemeClr>
                </a:solidFill>
              </a:defRPr>
            </a:lvl8pPr>
            <a:lvl9pPr marL="2909975" indent="0">
              <a:buNone/>
              <a:defRPr sz="1273">
                <a:solidFill>
                  <a:schemeClr val="tx1">
                    <a:tint val="75000"/>
                  </a:schemeClr>
                </a:solidFill>
              </a:defRPr>
            </a:lvl9pPr>
          </a:lstStyle>
          <a:p>
            <a:pPr lvl="0"/>
            <a:r>
              <a:rPr lang="en-US"/>
              <a:t>Click to edit Master text styles</a:t>
            </a:r>
          </a:p>
        </p:txBody>
      </p:sp>
      <p:sp>
        <p:nvSpPr>
          <p:cNvPr id="4"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046B1E75-8D07-43FD-83F8-861FF632B839}" type="datetimeFigureOut">
              <a:rPr lang="en-US" altLang="fr-FR" smtClean="0"/>
              <a:pPr defTabSz="586405" eaLnBrk="0" fontAlgn="base" hangingPunct="0">
                <a:spcBef>
                  <a:spcPct val="0"/>
                </a:spcBef>
                <a:spcAft>
                  <a:spcPct val="0"/>
                </a:spcAft>
                <a:defRPr/>
              </a:pPr>
              <a:t>4/13/2018</a:t>
            </a:fld>
            <a:endParaRPr lang="en-US" altLang="fr-FR"/>
          </a:p>
        </p:txBody>
      </p:sp>
      <p:sp>
        <p:nvSpPr>
          <p:cNvPr id="5"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5F3927FA-9D04-4F83-BE2B-8E0D7EBE80B2}"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29312403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347F15DB-90BD-4673-A984-A0C791EB9936}" type="datetimeFigureOut">
              <a:rPr lang="en-US" altLang="fr-FR" smtClean="0"/>
              <a:pPr defTabSz="586405" eaLnBrk="0" fontAlgn="base" hangingPunct="0">
                <a:spcBef>
                  <a:spcPct val="0"/>
                </a:spcBef>
                <a:spcAft>
                  <a:spcPct val="0"/>
                </a:spcAft>
                <a:defRPr/>
              </a:pPr>
              <a:t>4/13/2018</a:t>
            </a:fld>
            <a:endParaRPr lang="en-US" altLang="fr-FR"/>
          </a:p>
        </p:txBody>
      </p:sp>
      <p:sp>
        <p:nvSpPr>
          <p:cNvPr id="6"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DA0B9BEF-16CF-40C9-9545-483D8720D692}"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33621960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909" b="1"/>
            </a:lvl1pPr>
            <a:lvl2pPr marL="363747" indent="0">
              <a:buNone/>
              <a:defRPr sz="1591" b="1"/>
            </a:lvl2pPr>
            <a:lvl3pPr marL="727494" indent="0">
              <a:buNone/>
              <a:defRPr sz="1432" b="1"/>
            </a:lvl3pPr>
            <a:lvl4pPr marL="1091241" indent="0">
              <a:buNone/>
              <a:defRPr sz="1273" b="1"/>
            </a:lvl4pPr>
            <a:lvl5pPr marL="1454987" indent="0">
              <a:buNone/>
              <a:defRPr sz="1273" b="1"/>
            </a:lvl5pPr>
            <a:lvl6pPr marL="1818734" indent="0">
              <a:buNone/>
              <a:defRPr sz="1273" b="1"/>
            </a:lvl6pPr>
            <a:lvl7pPr marL="2182481" indent="0">
              <a:buNone/>
              <a:defRPr sz="1273" b="1"/>
            </a:lvl7pPr>
            <a:lvl8pPr marL="2546228" indent="0">
              <a:buNone/>
              <a:defRPr sz="1273" b="1"/>
            </a:lvl8pPr>
            <a:lvl9pPr marL="2909975" indent="0">
              <a:buNone/>
              <a:defRPr sz="1273"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909" b="1"/>
            </a:lvl1pPr>
            <a:lvl2pPr marL="363747" indent="0">
              <a:buNone/>
              <a:defRPr sz="1591" b="1"/>
            </a:lvl2pPr>
            <a:lvl3pPr marL="727494" indent="0">
              <a:buNone/>
              <a:defRPr sz="1432" b="1"/>
            </a:lvl3pPr>
            <a:lvl4pPr marL="1091241" indent="0">
              <a:buNone/>
              <a:defRPr sz="1273" b="1"/>
            </a:lvl4pPr>
            <a:lvl5pPr marL="1454987" indent="0">
              <a:buNone/>
              <a:defRPr sz="1273" b="1"/>
            </a:lvl5pPr>
            <a:lvl6pPr marL="1818734" indent="0">
              <a:buNone/>
              <a:defRPr sz="1273" b="1"/>
            </a:lvl6pPr>
            <a:lvl7pPr marL="2182481" indent="0">
              <a:buNone/>
              <a:defRPr sz="1273" b="1"/>
            </a:lvl7pPr>
            <a:lvl8pPr marL="2546228" indent="0">
              <a:buNone/>
              <a:defRPr sz="1273" b="1"/>
            </a:lvl8pPr>
            <a:lvl9pPr marL="2909975" indent="0">
              <a:buNone/>
              <a:defRPr sz="1273"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C3603597-B474-45F9-B1F1-4F5537C59493}" type="datetimeFigureOut">
              <a:rPr lang="en-US" altLang="fr-FR" smtClean="0"/>
              <a:pPr defTabSz="586405" eaLnBrk="0" fontAlgn="base" hangingPunct="0">
                <a:spcBef>
                  <a:spcPct val="0"/>
                </a:spcBef>
                <a:spcAft>
                  <a:spcPct val="0"/>
                </a:spcAft>
                <a:defRPr/>
              </a:pPr>
              <a:t>4/13/2018</a:t>
            </a:fld>
            <a:endParaRPr lang="en-US" altLang="fr-FR"/>
          </a:p>
        </p:txBody>
      </p:sp>
      <p:sp>
        <p:nvSpPr>
          <p:cNvPr id="8"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9"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54B42396-F7B5-40EE-AF59-22E9C6D1A413}"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20096080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29F2742E-7145-49AD-81FA-CEA0CF7445B3}" type="datetimeFigureOut">
              <a:rPr lang="en-US" altLang="fr-FR" smtClean="0"/>
              <a:pPr defTabSz="586405" eaLnBrk="0" fontAlgn="base" hangingPunct="0">
                <a:spcBef>
                  <a:spcPct val="0"/>
                </a:spcBef>
                <a:spcAft>
                  <a:spcPct val="0"/>
                </a:spcAft>
                <a:defRPr/>
              </a:pPr>
              <a:t>4/13/2018</a:t>
            </a:fld>
            <a:endParaRPr lang="en-US" altLang="fr-FR"/>
          </a:p>
        </p:txBody>
      </p:sp>
      <p:sp>
        <p:nvSpPr>
          <p:cNvPr id="4"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5"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A9A23AE2-16BF-4D18-934C-A8F5ABE0F8F6}"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406621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64511F3-5F19-43D4-8B57-6996CF47710E}" type="datetimeFigureOut">
              <a:rPr lang="en-US" smtClean="0"/>
              <a:pPr/>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67AF-3E39-4C4C-AFB7-B08A079B62D7}"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30602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78DB899C-B8B8-432E-9D0D-0EBAE5BAA305}" type="datetimeFigureOut">
              <a:rPr lang="en-US" altLang="fr-FR" smtClean="0"/>
              <a:pPr defTabSz="586405" eaLnBrk="0" fontAlgn="base" hangingPunct="0">
                <a:spcBef>
                  <a:spcPct val="0"/>
                </a:spcBef>
                <a:spcAft>
                  <a:spcPct val="0"/>
                </a:spcAft>
                <a:defRPr/>
              </a:pPr>
              <a:t>4/13/2018</a:t>
            </a:fld>
            <a:endParaRPr lang="en-US" altLang="fr-FR"/>
          </a:p>
        </p:txBody>
      </p:sp>
      <p:sp>
        <p:nvSpPr>
          <p:cNvPr id="3"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4"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BCE627A9-9C08-4681-A762-AFB28F7FA626}"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32454153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546"/>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2546"/>
            </a:lvl1pPr>
            <a:lvl2pPr>
              <a:defRPr sz="2228"/>
            </a:lvl2pPr>
            <a:lvl3pPr>
              <a:defRPr sz="1909"/>
            </a:lvl3pPr>
            <a:lvl4pPr>
              <a:defRPr sz="1591"/>
            </a:lvl4pPr>
            <a:lvl5pPr>
              <a:defRPr sz="1591"/>
            </a:lvl5pPr>
            <a:lvl6pPr>
              <a:defRPr sz="1591"/>
            </a:lvl6pPr>
            <a:lvl7pPr>
              <a:defRPr sz="1591"/>
            </a:lvl7pPr>
            <a:lvl8pPr>
              <a:defRPr sz="1591"/>
            </a:lvl8pPr>
            <a:lvl9pPr>
              <a:defRPr sz="15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73"/>
            </a:lvl1pPr>
            <a:lvl2pPr marL="363747" indent="0">
              <a:buNone/>
              <a:defRPr sz="1114"/>
            </a:lvl2pPr>
            <a:lvl3pPr marL="727494" indent="0">
              <a:buNone/>
              <a:defRPr sz="955"/>
            </a:lvl3pPr>
            <a:lvl4pPr marL="1091241" indent="0">
              <a:buNone/>
              <a:defRPr sz="796"/>
            </a:lvl4pPr>
            <a:lvl5pPr marL="1454987" indent="0">
              <a:buNone/>
              <a:defRPr sz="796"/>
            </a:lvl5pPr>
            <a:lvl6pPr marL="1818734" indent="0">
              <a:buNone/>
              <a:defRPr sz="796"/>
            </a:lvl6pPr>
            <a:lvl7pPr marL="2182481" indent="0">
              <a:buNone/>
              <a:defRPr sz="796"/>
            </a:lvl7pPr>
            <a:lvl8pPr marL="2546228" indent="0">
              <a:buNone/>
              <a:defRPr sz="796"/>
            </a:lvl8pPr>
            <a:lvl9pPr marL="2909975" indent="0">
              <a:buNone/>
              <a:defRPr sz="796"/>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F27EAB62-E101-4019-A71F-EDAD993153E3}" type="datetimeFigureOut">
              <a:rPr lang="en-US" altLang="fr-FR" smtClean="0"/>
              <a:pPr defTabSz="586405" eaLnBrk="0" fontAlgn="base" hangingPunct="0">
                <a:spcBef>
                  <a:spcPct val="0"/>
                </a:spcBef>
                <a:spcAft>
                  <a:spcPct val="0"/>
                </a:spcAft>
                <a:defRPr/>
              </a:pPr>
              <a:t>4/13/2018</a:t>
            </a:fld>
            <a:endParaRPr lang="en-US" altLang="fr-FR"/>
          </a:p>
        </p:txBody>
      </p:sp>
      <p:sp>
        <p:nvSpPr>
          <p:cNvPr id="6"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3D91A034-B622-409D-904B-98D6D8A70E77}"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37609270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546"/>
            </a:lvl1pPr>
          </a:lstStyle>
          <a:p>
            <a:r>
              <a:rPr lang="en-US"/>
              <a:t>Click to edit Master title style</a:t>
            </a:r>
          </a:p>
        </p:txBody>
      </p:sp>
      <p:sp>
        <p:nvSpPr>
          <p:cNvPr id="3" name="Picture Placeholder 2"/>
          <p:cNvSpPr>
            <a:spLocks noGrp="1"/>
          </p:cNvSpPr>
          <p:nvPr>
            <p:ph type="pic" idx="1"/>
          </p:nvPr>
        </p:nvSpPr>
        <p:spPr>
          <a:xfrm>
            <a:off x="5183188" y="987426"/>
            <a:ext cx="6172200" cy="4873625"/>
          </a:xfrm>
        </p:spPr>
        <p:txBody>
          <a:bodyPr rtlCol="0">
            <a:normAutofit/>
          </a:bodyPr>
          <a:lstStyle>
            <a:lvl1pPr marL="0" indent="0">
              <a:buNone/>
              <a:defRPr sz="2546"/>
            </a:lvl1pPr>
            <a:lvl2pPr marL="363747" indent="0">
              <a:buNone/>
              <a:defRPr sz="2228"/>
            </a:lvl2pPr>
            <a:lvl3pPr marL="727494" indent="0">
              <a:buNone/>
              <a:defRPr sz="1909"/>
            </a:lvl3pPr>
            <a:lvl4pPr marL="1091241" indent="0">
              <a:buNone/>
              <a:defRPr sz="1591"/>
            </a:lvl4pPr>
            <a:lvl5pPr marL="1454987" indent="0">
              <a:buNone/>
              <a:defRPr sz="1591"/>
            </a:lvl5pPr>
            <a:lvl6pPr marL="1818734" indent="0">
              <a:buNone/>
              <a:defRPr sz="1591"/>
            </a:lvl6pPr>
            <a:lvl7pPr marL="2182481" indent="0">
              <a:buNone/>
              <a:defRPr sz="1591"/>
            </a:lvl7pPr>
            <a:lvl8pPr marL="2546228" indent="0">
              <a:buNone/>
              <a:defRPr sz="1591"/>
            </a:lvl8pPr>
            <a:lvl9pPr marL="2909975" indent="0">
              <a:buNone/>
              <a:defRPr sz="1591"/>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73"/>
            </a:lvl1pPr>
            <a:lvl2pPr marL="363747" indent="0">
              <a:buNone/>
              <a:defRPr sz="1114"/>
            </a:lvl2pPr>
            <a:lvl3pPr marL="727494" indent="0">
              <a:buNone/>
              <a:defRPr sz="955"/>
            </a:lvl3pPr>
            <a:lvl4pPr marL="1091241" indent="0">
              <a:buNone/>
              <a:defRPr sz="796"/>
            </a:lvl4pPr>
            <a:lvl5pPr marL="1454987" indent="0">
              <a:buNone/>
              <a:defRPr sz="796"/>
            </a:lvl5pPr>
            <a:lvl6pPr marL="1818734" indent="0">
              <a:buNone/>
              <a:defRPr sz="796"/>
            </a:lvl6pPr>
            <a:lvl7pPr marL="2182481" indent="0">
              <a:buNone/>
              <a:defRPr sz="796"/>
            </a:lvl7pPr>
            <a:lvl8pPr marL="2546228" indent="0">
              <a:buNone/>
              <a:defRPr sz="796"/>
            </a:lvl8pPr>
            <a:lvl9pPr marL="2909975" indent="0">
              <a:buNone/>
              <a:defRPr sz="796"/>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B3153A5D-4CBC-4E7A-86C4-75B5E44249E5}" type="datetimeFigureOut">
              <a:rPr lang="en-US" altLang="fr-FR" smtClean="0"/>
              <a:pPr defTabSz="586405" eaLnBrk="0" fontAlgn="base" hangingPunct="0">
                <a:spcBef>
                  <a:spcPct val="0"/>
                </a:spcBef>
                <a:spcAft>
                  <a:spcPct val="0"/>
                </a:spcAft>
                <a:defRPr/>
              </a:pPr>
              <a:t>4/13/2018</a:t>
            </a:fld>
            <a:endParaRPr lang="en-US" altLang="fr-FR"/>
          </a:p>
        </p:txBody>
      </p:sp>
      <p:sp>
        <p:nvSpPr>
          <p:cNvPr id="6"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8D45AD9F-05AC-48F1-8BBA-250D84B7E7F8}"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30456486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52D7834A-9268-4A4F-8E0D-89F5E25CE38D}" type="datetimeFigureOut">
              <a:rPr lang="en-US" altLang="fr-FR" smtClean="0"/>
              <a:pPr defTabSz="586405" eaLnBrk="0" fontAlgn="base" hangingPunct="0">
                <a:spcBef>
                  <a:spcPct val="0"/>
                </a:spcBef>
                <a:spcAft>
                  <a:spcPct val="0"/>
                </a:spcAft>
                <a:defRPr/>
              </a:pPr>
              <a:t>4/13/2018</a:t>
            </a:fld>
            <a:endParaRPr lang="en-US" altLang="fr-FR"/>
          </a:p>
        </p:txBody>
      </p:sp>
      <p:sp>
        <p:nvSpPr>
          <p:cNvPr id="5"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456751ED-0B93-44E2-9AE8-3E52FE1CDEE0}"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33734563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defTabSz="586405" eaLnBrk="0" fontAlgn="base" hangingPunct="0">
              <a:spcBef>
                <a:spcPct val="0"/>
              </a:spcBef>
              <a:spcAft>
                <a:spcPct val="0"/>
              </a:spcAft>
              <a:defRPr/>
            </a:pPr>
            <a:fld id="{B346741B-9F81-42D3-91A9-4E05D07A4DCE}" type="datetimeFigureOut">
              <a:rPr lang="en-US" altLang="fr-FR" smtClean="0"/>
              <a:pPr defTabSz="586405" eaLnBrk="0" fontAlgn="base" hangingPunct="0">
                <a:spcBef>
                  <a:spcPct val="0"/>
                </a:spcBef>
                <a:spcAft>
                  <a:spcPct val="0"/>
                </a:spcAft>
                <a:defRPr/>
              </a:pPr>
              <a:t>4/13/2018</a:t>
            </a:fld>
            <a:endParaRPr lang="en-US" altLang="fr-FR"/>
          </a:p>
        </p:txBody>
      </p:sp>
      <p:sp>
        <p:nvSpPr>
          <p:cNvPr id="5" name="Footer Placeholder 4">
            <a:extLst/>
          </p:cNvPr>
          <p:cNvSpPr>
            <a:spLocks noGrp="1"/>
          </p:cNvSpPr>
          <p:nvPr>
            <p:ph type="ftr" sz="quarter" idx="11"/>
          </p:nvPr>
        </p:nvSpPr>
        <p:spPr/>
        <p:txBody>
          <a:bodyPr/>
          <a:lstStyle>
            <a:lvl1pPr>
              <a:defRPr/>
            </a:lvl1pPr>
          </a:lstStyle>
          <a:p>
            <a:pPr defTabSz="586405" eaLnBrk="0" fontAlgn="base" hangingPunct="0">
              <a:spcBef>
                <a:spcPct val="0"/>
              </a:spcBef>
              <a:spcAft>
                <a:spcPct val="0"/>
              </a:spcAft>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defTabSz="586405" eaLnBrk="0" fontAlgn="base" hangingPunct="0">
              <a:spcBef>
                <a:spcPct val="0"/>
              </a:spcBef>
              <a:spcAft>
                <a:spcPct val="0"/>
              </a:spcAft>
              <a:defRPr/>
            </a:pPr>
            <a:fld id="{2E9D82A1-EE39-43FE-8C29-30010CFAB050}"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23319655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4774"/>
            </a:lvl1pPr>
          </a:lstStyle>
          <a:p>
            <a:r>
              <a:rPr lang="en-US"/>
              <a:t>Click to edit Master title style</a:t>
            </a:r>
          </a:p>
        </p:txBody>
      </p:sp>
      <p:sp>
        <p:nvSpPr>
          <p:cNvPr id="3" name="Subtitle 2"/>
          <p:cNvSpPr>
            <a:spLocks noGrp="1"/>
          </p:cNvSpPr>
          <p:nvPr>
            <p:ph type="subTitle" idx="1"/>
          </p:nvPr>
        </p:nvSpPr>
        <p:spPr>
          <a:xfrm>
            <a:off x="1524001" y="3602038"/>
            <a:ext cx="9144000" cy="1655762"/>
          </a:xfrm>
        </p:spPr>
        <p:txBody>
          <a:bodyPr/>
          <a:lstStyle>
            <a:lvl1pPr marL="0" indent="0" algn="ctr">
              <a:buNone/>
              <a:defRPr sz="1909"/>
            </a:lvl1pPr>
            <a:lvl2pPr marL="363747" indent="0" algn="ctr">
              <a:buNone/>
              <a:defRPr sz="1591"/>
            </a:lvl2pPr>
            <a:lvl3pPr marL="727494" indent="0" algn="ctr">
              <a:buNone/>
              <a:defRPr sz="1432"/>
            </a:lvl3pPr>
            <a:lvl4pPr marL="1091241" indent="0" algn="ctr">
              <a:buNone/>
              <a:defRPr sz="1273"/>
            </a:lvl4pPr>
            <a:lvl5pPr marL="1454987" indent="0" algn="ctr">
              <a:buNone/>
              <a:defRPr sz="1273"/>
            </a:lvl5pPr>
            <a:lvl6pPr marL="1818734" indent="0" algn="ctr">
              <a:buNone/>
              <a:defRPr sz="1273"/>
            </a:lvl6pPr>
            <a:lvl7pPr marL="2182481" indent="0" algn="ctr">
              <a:buNone/>
              <a:defRPr sz="1273"/>
            </a:lvl7pPr>
            <a:lvl8pPr marL="2546228" indent="0" algn="ctr">
              <a:buNone/>
              <a:defRPr sz="1273"/>
            </a:lvl8pPr>
            <a:lvl9pPr marL="2909975" indent="0" algn="ctr">
              <a:buNone/>
              <a:defRPr sz="1273"/>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A18EFEF-BCA7-465E-A0EB-12BFB66F172C}" type="datetimeFigureOut">
              <a:rPr lang="en-US" altLang="en-US"/>
              <a:pPr>
                <a:defRPr/>
              </a:pPr>
              <a:t>4/13/2018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72FFF0-9644-4383-AC77-F5982DE6B3AD}" type="slidenum">
              <a:rPr lang="en-US" altLang="en-US"/>
              <a:pPr>
                <a:defRPr/>
              </a:pPr>
              <a:t>‹#›</a:t>
            </a:fld>
            <a:endParaRPr lang="en-US" altLang="en-US"/>
          </a:p>
        </p:txBody>
      </p:sp>
    </p:spTree>
    <p:extLst>
      <p:ext uri="{BB962C8B-B14F-4D97-AF65-F5344CB8AC3E}">
        <p14:creationId xmlns:p14="http://schemas.microsoft.com/office/powerpoint/2010/main" val="36164871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A89B375-CFA4-4585-B13E-A8309724D570}" type="datetimeFigureOut">
              <a:rPr lang="en-US" altLang="en-US"/>
              <a:pPr>
                <a:defRPr/>
              </a:pPr>
              <a:t>4/13/2018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D2B182-3B51-4F9F-9CFE-D221BD0AAE9D}" type="slidenum">
              <a:rPr lang="en-US" altLang="en-US"/>
              <a:pPr>
                <a:defRPr/>
              </a:pPr>
              <a:t>‹#›</a:t>
            </a:fld>
            <a:endParaRPr lang="en-US" altLang="en-US"/>
          </a:p>
        </p:txBody>
      </p:sp>
    </p:spTree>
    <p:extLst>
      <p:ext uri="{BB962C8B-B14F-4D97-AF65-F5344CB8AC3E}">
        <p14:creationId xmlns:p14="http://schemas.microsoft.com/office/powerpoint/2010/main" val="10841287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4774"/>
            </a:lvl1pPr>
          </a:lstStyle>
          <a:p>
            <a:r>
              <a:rPr lang="en-US"/>
              <a:t>Click to edit Master title style</a:t>
            </a:r>
          </a:p>
        </p:txBody>
      </p:sp>
      <p:sp>
        <p:nvSpPr>
          <p:cNvPr id="3" name="Text Placeholder 2"/>
          <p:cNvSpPr>
            <a:spLocks noGrp="1"/>
          </p:cNvSpPr>
          <p:nvPr>
            <p:ph type="body" idx="1"/>
          </p:nvPr>
        </p:nvSpPr>
        <p:spPr>
          <a:xfrm>
            <a:off x="831850" y="4589464"/>
            <a:ext cx="10515600" cy="1500187"/>
          </a:xfrm>
        </p:spPr>
        <p:txBody>
          <a:bodyPr/>
          <a:lstStyle>
            <a:lvl1pPr marL="0" indent="0">
              <a:buNone/>
              <a:defRPr sz="1909">
                <a:solidFill>
                  <a:schemeClr val="tx1">
                    <a:tint val="75000"/>
                  </a:schemeClr>
                </a:solidFill>
              </a:defRPr>
            </a:lvl1pPr>
            <a:lvl2pPr marL="363747" indent="0">
              <a:buNone/>
              <a:defRPr sz="1591">
                <a:solidFill>
                  <a:schemeClr val="tx1">
                    <a:tint val="75000"/>
                  </a:schemeClr>
                </a:solidFill>
              </a:defRPr>
            </a:lvl2pPr>
            <a:lvl3pPr marL="727494" indent="0">
              <a:buNone/>
              <a:defRPr sz="1432">
                <a:solidFill>
                  <a:schemeClr val="tx1">
                    <a:tint val="75000"/>
                  </a:schemeClr>
                </a:solidFill>
              </a:defRPr>
            </a:lvl3pPr>
            <a:lvl4pPr marL="1091241" indent="0">
              <a:buNone/>
              <a:defRPr sz="1273">
                <a:solidFill>
                  <a:schemeClr val="tx1">
                    <a:tint val="75000"/>
                  </a:schemeClr>
                </a:solidFill>
              </a:defRPr>
            </a:lvl4pPr>
            <a:lvl5pPr marL="1454987" indent="0">
              <a:buNone/>
              <a:defRPr sz="1273">
                <a:solidFill>
                  <a:schemeClr val="tx1">
                    <a:tint val="75000"/>
                  </a:schemeClr>
                </a:solidFill>
              </a:defRPr>
            </a:lvl5pPr>
            <a:lvl6pPr marL="1818734" indent="0">
              <a:buNone/>
              <a:defRPr sz="1273">
                <a:solidFill>
                  <a:schemeClr val="tx1">
                    <a:tint val="75000"/>
                  </a:schemeClr>
                </a:solidFill>
              </a:defRPr>
            </a:lvl6pPr>
            <a:lvl7pPr marL="2182481" indent="0">
              <a:buNone/>
              <a:defRPr sz="1273">
                <a:solidFill>
                  <a:schemeClr val="tx1">
                    <a:tint val="75000"/>
                  </a:schemeClr>
                </a:solidFill>
              </a:defRPr>
            </a:lvl7pPr>
            <a:lvl8pPr marL="2546228" indent="0">
              <a:buNone/>
              <a:defRPr sz="1273">
                <a:solidFill>
                  <a:schemeClr val="tx1">
                    <a:tint val="75000"/>
                  </a:schemeClr>
                </a:solidFill>
              </a:defRPr>
            </a:lvl8pPr>
            <a:lvl9pPr marL="2909975" indent="0">
              <a:buNone/>
              <a:defRPr sz="127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F0E61FC-BEA3-4793-9E62-E0E37C41B91C}" type="datetimeFigureOut">
              <a:rPr lang="en-US" altLang="en-US"/>
              <a:pPr>
                <a:defRPr/>
              </a:pPr>
              <a:t>4/13/2018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044515-09A8-42FB-904C-BDD9A7A9FA64}" type="slidenum">
              <a:rPr lang="en-US" altLang="en-US"/>
              <a:pPr>
                <a:defRPr/>
              </a:pPr>
              <a:t>‹#›</a:t>
            </a:fld>
            <a:endParaRPr lang="en-US" altLang="en-US"/>
          </a:p>
        </p:txBody>
      </p:sp>
    </p:spTree>
    <p:extLst>
      <p:ext uri="{BB962C8B-B14F-4D97-AF65-F5344CB8AC3E}">
        <p14:creationId xmlns:p14="http://schemas.microsoft.com/office/powerpoint/2010/main" val="25353262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C81843C-008F-4E59-842D-424BCC326C20}" type="datetimeFigureOut">
              <a:rPr lang="en-US" altLang="en-US"/>
              <a:pPr>
                <a:defRPr/>
              </a:pPr>
              <a:t>4/13/2018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0EF73C-115D-4E31-825D-B7780680EA84}" type="slidenum">
              <a:rPr lang="en-US" altLang="en-US"/>
              <a:pPr>
                <a:defRPr/>
              </a:pPr>
              <a:t>‹#›</a:t>
            </a:fld>
            <a:endParaRPr lang="en-US" altLang="en-US"/>
          </a:p>
        </p:txBody>
      </p:sp>
    </p:spTree>
    <p:extLst>
      <p:ext uri="{BB962C8B-B14F-4D97-AF65-F5344CB8AC3E}">
        <p14:creationId xmlns:p14="http://schemas.microsoft.com/office/powerpoint/2010/main" val="11009563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909" b="1"/>
            </a:lvl1pPr>
            <a:lvl2pPr marL="363747" indent="0">
              <a:buNone/>
              <a:defRPr sz="1591" b="1"/>
            </a:lvl2pPr>
            <a:lvl3pPr marL="727494" indent="0">
              <a:buNone/>
              <a:defRPr sz="1432" b="1"/>
            </a:lvl3pPr>
            <a:lvl4pPr marL="1091241" indent="0">
              <a:buNone/>
              <a:defRPr sz="1273" b="1"/>
            </a:lvl4pPr>
            <a:lvl5pPr marL="1454987" indent="0">
              <a:buNone/>
              <a:defRPr sz="1273" b="1"/>
            </a:lvl5pPr>
            <a:lvl6pPr marL="1818734" indent="0">
              <a:buNone/>
              <a:defRPr sz="1273" b="1"/>
            </a:lvl6pPr>
            <a:lvl7pPr marL="2182481" indent="0">
              <a:buNone/>
              <a:defRPr sz="1273" b="1"/>
            </a:lvl7pPr>
            <a:lvl8pPr marL="2546228" indent="0">
              <a:buNone/>
              <a:defRPr sz="1273" b="1"/>
            </a:lvl8pPr>
            <a:lvl9pPr marL="2909975" indent="0">
              <a:buNone/>
              <a:defRPr sz="1273"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909" b="1"/>
            </a:lvl1pPr>
            <a:lvl2pPr marL="363747" indent="0">
              <a:buNone/>
              <a:defRPr sz="1591" b="1"/>
            </a:lvl2pPr>
            <a:lvl3pPr marL="727494" indent="0">
              <a:buNone/>
              <a:defRPr sz="1432" b="1"/>
            </a:lvl3pPr>
            <a:lvl4pPr marL="1091241" indent="0">
              <a:buNone/>
              <a:defRPr sz="1273" b="1"/>
            </a:lvl4pPr>
            <a:lvl5pPr marL="1454987" indent="0">
              <a:buNone/>
              <a:defRPr sz="1273" b="1"/>
            </a:lvl5pPr>
            <a:lvl6pPr marL="1818734" indent="0">
              <a:buNone/>
              <a:defRPr sz="1273" b="1"/>
            </a:lvl6pPr>
            <a:lvl7pPr marL="2182481" indent="0">
              <a:buNone/>
              <a:defRPr sz="1273" b="1"/>
            </a:lvl7pPr>
            <a:lvl8pPr marL="2546228" indent="0">
              <a:buNone/>
              <a:defRPr sz="1273" b="1"/>
            </a:lvl8pPr>
            <a:lvl9pPr marL="2909975" indent="0">
              <a:buNone/>
              <a:defRPr sz="1273"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E18D762-00B7-4652-9962-E4FDF13C0A89}" type="datetimeFigureOut">
              <a:rPr lang="en-US" altLang="en-US"/>
              <a:pPr>
                <a:defRPr/>
              </a:pPr>
              <a:t>4/13/2018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1087018-4907-492C-BB23-6517FB42788A}" type="slidenum">
              <a:rPr lang="en-US" altLang="en-US"/>
              <a:pPr>
                <a:defRPr/>
              </a:pPr>
              <a:t>‹#›</a:t>
            </a:fld>
            <a:endParaRPr lang="en-US" altLang="en-US"/>
          </a:p>
        </p:txBody>
      </p:sp>
    </p:spTree>
    <p:extLst>
      <p:ext uri="{BB962C8B-B14F-4D97-AF65-F5344CB8AC3E}">
        <p14:creationId xmlns:p14="http://schemas.microsoft.com/office/powerpoint/2010/main" val="232164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64511F3-5F19-43D4-8B57-6996CF47710E}" type="datetimeFigureOut">
              <a:rPr lang="en-US" smtClean="0"/>
              <a:pPr/>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B67AF-3E39-4C4C-AFB7-B08A079B62D7}" type="slidenum">
              <a:rPr lang="en-US" smtClean="0"/>
              <a:pPr/>
              <a:t>‹#›</a:t>
            </a:fld>
            <a:endParaRPr lang="en-US"/>
          </a:p>
        </p:txBody>
      </p:sp>
    </p:spTree>
    <p:extLst>
      <p:ext uri="{BB962C8B-B14F-4D97-AF65-F5344CB8AC3E}">
        <p14:creationId xmlns:p14="http://schemas.microsoft.com/office/powerpoint/2010/main" val="25701695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419E270-A8DF-41F6-BA18-7E1ACC78CB40}" type="datetimeFigureOut">
              <a:rPr lang="en-US" altLang="en-US"/>
              <a:pPr>
                <a:defRPr/>
              </a:pPr>
              <a:t>4/13/2018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BD9CBCC-C50A-4404-914B-8AE1263360DC}" type="slidenum">
              <a:rPr lang="en-US" altLang="en-US"/>
              <a:pPr>
                <a:defRPr/>
              </a:pPr>
              <a:t>‹#›</a:t>
            </a:fld>
            <a:endParaRPr lang="en-US" altLang="en-US"/>
          </a:p>
        </p:txBody>
      </p:sp>
    </p:spTree>
    <p:extLst>
      <p:ext uri="{BB962C8B-B14F-4D97-AF65-F5344CB8AC3E}">
        <p14:creationId xmlns:p14="http://schemas.microsoft.com/office/powerpoint/2010/main" val="26284257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35122D-EF54-4EAB-AC6F-06E4FF18DEFA}" type="datetimeFigureOut">
              <a:rPr lang="en-US" altLang="en-US"/>
              <a:pPr>
                <a:defRPr/>
              </a:pPr>
              <a:t>4/13/2018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AE5B79C-7398-4DB3-96DE-43207EDA8EEE}" type="slidenum">
              <a:rPr lang="en-US" altLang="en-US"/>
              <a:pPr>
                <a:defRPr/>
              </a:pPr>
              <a:t>‹#›</a:t>
            </a:fld>
            <a:endParaRPr lang="en-US" altLang="en-US"/>
          </a:p>
        </p:txBody>
      </p:sp>
    </p:spTree>
    <p:extLst>
      <p:ext uri="{BB962C8B-B14F-4D97-AF65-F5344CB8AC3E}">
        <p14:creationId xmlns:p14="http://schemas.microsoft.com/office/powerpoint/2010/main" val="40749350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546"/>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2546"/>
            </a:lvl1pPr>
            <a:lvl2pPr>
              <a:defRPr sz="2228"/>
            </a:lvl2pPr>
            <a:lvl3pPr>
              <a:defRPr sz="1909"/>
            </a:lvl3pPr>
            <a:lvl4pPr>
              <a:defRPr sz="1591"/>
            </a:lvl4pPr>
            <a:lvl5pPr>
              <a:defRPr sz="1591"/>
            </a:lvl5pPr>
            <a:lvl6pPr>
              <a:defRPr sz="1591"/>
            </a:lvl6pPr>
            <a:lvl7pPr>
              <a:defRPr sz="1591"/>
            </a:lvl7pPr>
            <a:lvl8pPr>
              <a:defRPr sz="1591"/>
            </a:lvl8pPr>
            <a:lvl9pPr>
              <a:defRPr sz="15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73"/>
            </a:lvl1pPr>
            <a:lvl2pPr marL="363747" indent="0">
              <a:buNone/>
              <a:defRPr sz="1114"/>
            </a:lvl2pPr>
            <a:lvl3pPr marL="727494" indent="0">
              <a:buNone/>
              <a:defRPr sz="955"/>
            </a:lvl3pPr>
            <a:lvl4pPr marL="1091241" indent="0">
              <a:buNone/>
              <a:defRPr sz="796"/>
            </a:lvl4pPr>
            <a:lvl5pPr marL="1454987" indent="0">
              <a:buNone/>
              <a:defRPr sz="796"/>
            </a:lvl5pPr>
            <a:lvl6pPr marL="1818734" indent="0">
              <a:buNone/>
              <a:defRPr sz="796"/>
            </a:lvl6pPr>
            <a:lvl7pPr marL="2182481" indent="0">
              <a:buNone/>
              <a:defRPr sz="796"/>
            </a:lvl7pPr>
            <a:lvl8pPr marL="2546228" indent="0">
              <a:buNone/>
              <a:defRPr sz="796"/>
            </a:lvl8pPr>
            <a:lvl9pPr marL="2909975" indent="0">
              <a:buNone/>
              <a:defRPr sz="796"/>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5995C4-FEFC-47C7-8166-E607144860F1}" type="datetimeFigureOut">
              <a:rPr lang="en-US" altLang="en-US"/>
              <a:pPr>
                <a:defRPr/>
              </a:pPr>
              <a:t>4/13/2018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60A4D2-4364-428B-8133-0CB64BC3ACE2}" type="slidenum">
              <a:rPr lang="en-US" altLang="en-US"/>
              <a:pPr>
                <a:defRPr/>
              </a:pPr>
              <a:t>‹#›</a:t>
            </a:fld>
            <a:endParaRPr lang="en-US" altLang="en-US"/>
          </a:p>
        </p:txBody>
      </p:sp>
    </p:spTree>
    <p:extLst>
      <p:ext uri="{BB962C8B-B14F-4D97-AF65-F5344CB8AC3E}">
        <p14:creationId xmlns:p14="http://schemas.microsoft.com/office/powerpoint/2010/main" val="42886327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546"/>
            </a:lvl1pPr>
          </a:lstStyle>
          <a:p>
            <a:r>
              <a:rPr lang="en-US"/>
              <a:t>Click to edit Master title style</a:t>
            </a:r>
          </a:p>
        </p:txBody>
      </p:sp>
      <p:sp>
        <p:nvSpPr>
          <p:cNvPr id="3" name="Picture Placeholder 2"/>
          <p:cNvSpPr>
            <a:spLocks noGrp="1"/>
          </p:cNvSpPr>
          <p:nvPr>
            <p:ph type="pic" idx="1"/>
          </p:nvPr>
        </p:nvSpPr>
        <p:spPr>
          <a:xfrm>
            <a:off x="5183188" y="987426"/>
            <a:ext cx="6172200" cy="4873625"/>
          </a:xfrm>
        </p:spPr>
        <p:txBody>
          <a:bodyPr rtlCol="0">
            <a:normAutofit/>
          </a:bodyPr>
          <a:lstStyle>
            <a:lvl1pPr marL="0" indent="0">
              <a:buNone/>
              <a:defRPr sz="2546"/>
            </a:lvl1pPr>
            <a:lvl2pPr marL="363747" indent="0">
              <a:buNone/>
              <a:defRPr sz="2228"/>
            </a:lvl2pPr>
            <a:lvl3pPr marL="727494" indent="0">
              <a:buNone/>
              <a:defRPr sz="1909"/>
            </a:lvl3pPr>
            <a:lvl4pPr marL="1091241" indent="0">
              <a:buNone/>
              <a:defRPr sz="1591"/>
            </a:lvl4pPr>
            <a:lvl5pPr marL="1454987" indent="0">
              <a:buNone/>
              <a:defRPr sz="1591"/>
            </a:lvl5pPr>
            <a:lvl6pPr marL="1818734" indent="0">
              <a:buNone/>
              <a:defRPr sz="1591"/>
            </a:lvl6pPr>
            <a:lvl7pPr marL="2182481" indent="0">
              <a:buNone/>
              <a:defRPr sz="1591"/>
            </a:lvl7pPr>
            <a:lvl8pPr marL="2546228" indent="0">
              <a:buNone/>
              <a:defRPr sz="1591"/>
            </a:lvl8pPr>
            <a:lvl9pPr marL="2909975" indent="0">
              <a:buNone/>
              <a:defRPr sz="1591"/>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73"/>
            </a:lvl1pPr>
            <a:lvl2pPr marL="363747" indent="0">
              <a:buNone/>
              <a:defRPr sz="1114"/>
            </a:lvl2pPr>
            <a:lvl3pPr marL="727494" indent="0">
              <a:buNone/>
              <a:defRPr sz="955"/>
            </a:lvl3pPr>
            <a:lvl4pPr marL="1091241" indent="0">
              <a:buNone/>
              <a:defRPr sz="796"/>
            </a:lvl4pPr>
            <a:lvl5pPr marL="1454987" indent="0">
              <a:buNone/>
              <a:defRPr sz="796"/>
            </a:lvl5pPr>
            <a:lvl6pPr marL="1818734" indent="0">
              <a:buNone/>
              <a:defRPr sz="796"/>
            </a:lvl6pPr>
            <a:lvl7pPr marL="2182481" indent="0">
              <a:buNone/>
              <a:defRPr sz="796"/>
            </a:lvl7pPr>
            <a:lvl8pPr marL="2546228" indent="0">
              <a:buNone/>
              <a:defRPr sz="796"/>
            </a:lvl8pPr>
            <a:lvl9pPr marL="2909975" indent="0">
              <a:buNone/>
              <a:defRPr sz="796"/>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A48F70E-467D-452F-88E8-41F9A3DB2DB4}" type="datetimeFigureOut">
              <a:rPr lang="en-US" altLang="en-US"/>
              <a:pPr>
                <a:defRPr/>
              </a:pPr>
              <a:t>4/13/2018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C9B41E-21EA-422D-805F-554AF0796D37}" type="slidenum">
              <a:rPr lang="en-US" altLang="en-US"/>
              <a:pPr>
                <a:defRPr/>
              </a:pPr>
              <a:t>‹#›</a:t>
            </a:fld>
            <a:endParaRPr lang="en-US" altLang="en-US"/>
          </a:p>
        </p:txBody>
      </p:sp>
    </p:spTree>
    <p:extLst>
      <p:ext uri="{BB962C8B-B14F-4D97-AF65-F5344CB8AC3E}">
        <p14:creationId xmlns:p14="http://schemas.microsoft.com/office/powerpoint/2010/main" val="32506633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1C8498-3042-44A7-8123-2713A2955EEE}" type="datetimeFigureOut">
              <a:rPr lang="en-US" altLang="en-US"/>
              <a:pPr>
                <a:defRPr/>
              </a:pPr>
              <a:t>4/13/2018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79C66E-FE77-49C9-9E68-1E7ACEE13BD3}" type="slidenum">
              <a:rPr lang="en-US" altLang="en-US"/>
              <a:pPr>
                <a:defRPr/>
              </a:pPr>
              <a:t>‹#›</a:t>
            </a:fld>
            <a:endParaRPr lang="en-US" altLang="en-US"/>
          </a:p>
        </p:txBody>
      </p:sp>
    </p:spTree>
    <p:extLst>
      <p:ext uri="{BB962C8B-B14F-4D97-AF65-F5344CB8AC3E}">
        <p14:creationId xmlns:p14="http://schemas.microsoft.com/office/powerpoint/2010/main" val="37475515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2E03B3C-18E7-435B-BBE9-51E9A8CA4D81}" type="datetimeFigureOut">
              <a:rPr lang="en-US" altLang="en-US"/>
              <a:pPr>
                <a:defRPr/>
              </a:pPr>
              <a:t>4/13/2018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682CF9-9DE7-4CE2-9BD9-63326E503944}" type="slidenum">
              <a:rPr lang="en-US" altLang="en-US"/>
              <a:pPr>
                <a:defRPr/>
              </a:pPr>
              <a:t>‹#›</a:t>
            </a:fld>
            <a:endParaRPr lang="en-US" altLang="en-US"/>
          </a:p>
        </p:txBody>
      </p:sp>
    </p:spTree>
    <p:extLst>
      <p:ext uri="{BB962C8B-B14F-4D97-AF65-F5344CB8AC3E}">
        <p14:creationId xmlns:p14="http://schemas.microsoft.com/office/powerpoint/2010/main" val="17420505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1" y="593367"/>
            <a:ext cx="11360800" cy="763600"/>
          </a:xfrm>
          <a:prstGeom prst="rect">
            <a:avLst/>
          </a:prstGeom>
        </p:spPr>
        <p:txBody>
          <a:bodyPr lIns="91425" tIns="91425" rIns="91425" bIns="91425" anchor="t"/>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415601" y="1536633"/>
            <a:ext cx="11360800" cy="4555200"/>
          </a:xfrm>
          <a:prstGeom prst="rect">
            <a:avLst/>
          </a:prstGeom>
        </p:spPr>
        <p:txBody>
          <a:bodyPr lIns="91425" tIns="91425" rIns="91425" b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19"/>
          <p:cNvSpPr txBox="1">
            <a:spLocks noGrp="1"/>
          </p:cNvSpPr>
          <p:nvPr>
            <p:ph type="sldNum" idx="10"/>
          </p:nvPr>
        </p:nvSpPr>
        <p:spPr>
          <a:xfrm>
            <a:off x="11296282" y="6217608"/>
            <a:ext cx="731929" cy="524327"/>
          </a:xfrm>
        </p:spPr>
        <p:txBody>
          <a:bodyPr lIns="91425" tIns="91425" rIns="91425" bIns="91425">
            <a:noAutofit/>
          </a:bodyPr>
          <a:lstStyle>
            <a:lvl1pPr>
              <a:defRPr/>
            </a:lvl1pPr>
          </a:lstStyle>
          <a:p>
            <a:pPr>
              <a:defRPr/>
            </a:pPr>
            <a:fld id="{489F37E7-5EA3-4E65-89B9-A8EC02EB3E49}" type="slidenum">
              <a:rPr lang="en"/>
              <a:pPr>
                <a:defRPr/>
              </a:pPr>
              <a:t>‹#›</a:t>
            </a:fld>
            <a:endParaRPr lang="en"/>
          </a:p>
        </p:txBody>
      </p:sp>
    </p:spTree>
    <p:extLst>
      <p:ext uri="{BB962C8B-B14F-4D97-AF65-F5344CB8AC3E}">
        <p14:creationId xmlns:p14="http://schemas.microsoft.com/office/powerpoint/2010/main" val="4013669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64511F3-5F19-43D4-8B57-6996CF47710E}" type="datetimeFigureOut">
              <a:rPr lang="en-US" smtClean="0"/>
              <a:pPr/>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B67AF-3E39-4C4C-AFB7-B08A079B62D7}" type="slidenum">
              <a:rPr lang="en-US" smtClean="0"/>
              <a:pPr/>
              <a:t>‹#›</a:t>
            </a:fld>
            <a:endParaRPr lang="en-US"/>
          </a:p>
        </p:txBody>
      </p:sp>
    </p:spTree>
    <p:extLst>
      <p:ext uri="{BB962C8B-B14F-4D97-AF65-F5344CB8AC3E}">
        <p14:creationId xmlns:p14="http://schemas.microsoft.com/office/powerpoint/2010/main" val="123125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64511F3-5F19-43D4-8B57-6996CF47710E}" type="datetimeFigureOut">
              <a:rPr lang="en-US" smtClean="0"/>
              <a:pPr/>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B67AF-3E39-4C4C-AFB7-B08A079B62D7}" type="slidenum">
              <a:rPr lang="en-US" smtClean="0"/>
              <a:pPr/>
              <a:t>‹#›</a:t>
            </a:fld>
            <a:endParaRPr lang="en-US"/>
          </a:p>
        </p:txBody>
      </p:sp>
    </p:spTree>
    <p:extLst>
      <p:ext uri="{BB962C8B-B14F-4D97-AF65-F5344CB8AC3E}">
        <p14:creationId xmlns:p14="http://schemas.microsoft.com/office/powerpoint/2010/main" val="210447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4511F3-5F19-43D4-8B57-6996CF47710E}" type="datetimeFigureOut">
              <a:rPr lang="en-US" smtClean="0"/>
              <a:pPr/>
              <a:t>4/13/2018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F8B67AF-3E39-4C4C-AFB7-B08A079B62D7}" type="slidenum">
              <a:rPr lang="en-US" smtClean="0"/>
              <a:pPr/>
              <a:t>‹#›</a:t>
            </a:fld>
            <a:endParaRPr lang="en-US"/>
          </a:p>
        </p:txBody>
      </p:sp>
    </p:spTree>
    <p:extLst>
      <p:ext uri="{BB962C8B-B14F-4D97-AF65-F5344CB8AC3E}">
        <p14:creationId xmlns:p14="http://schemas.microsoft.com/office/powerpoint/2010/main" val="99582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64511F3-5F19-43D4-8B57-6996CF47710E}" type="datetimeFigureOut">
              <a:rPr lang="en-US" smtClean="0"/>
              <a:pPr/>
              <a:t>4/13/2018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8B67AF-3E39-4C4C-AFB7-B08A079B62D7}"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323118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64511F3-5F19-43D4-8B57-6996CF47710E}" type="datetimeFigureOut">
              <a:rPr lang="en-US" smtClean="0"/>
              <a:pPr/>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B67AF-3E39-4C4C-AFB7-B08A079B62D7}" type="slidenum">
              <a:rPr lang="en-US" smtClean="0"/>
              <a:pPr/>
              <a:t>‹#›</a:t>
            </a:fld>
            <a:endParaRPr lang="en-US"/>
          </a:p>
        </p:txBody>
      </p:sp>
    </p:spTree>
    <p:extLst>
      <p:ext uri="{BB962C8B-B14F-4D97-AF65-F5344CB8AC3E}">
        <p14:creationId xmlns:p14="http://schemas.microsoft.com/office/powerpoint/2010/main" val="223493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64511F3-5F19-43D4-8B57-6996CF47710E}" type="datetimeFigureOut">
              <a:rPr lang="en-US" smtClean="0"/>
              <a:pPr/>
              <a:t>4/13/2018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F8B67AF-3E39-4C4C-AFB7-B08A079B62D7}"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34559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511F3-5F19-43D4-8B57-6996CF47710E}" type="datetimeFigureOut">
              <a:rPr lang="en-US" smtClean="0"/>
              <a:pPr/>
              <a:t>4/13/2018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B67AF-3E39-4C4C-AFB7-B08A079B62D7}" type="slidenum">
              <a:rPr lang="en-US" smtClean="0"/>
              <a:pPr/>
              <a:t>‹#›</a:t>
            </a:fld>
            <a:endParaRPr lang="en-US"/>
          </a:p>
        </p:txBody>
      </p:sp>
    </p:spTree>
    <p:extLst>
      <p:ext uri="{BB962C8B-B14F-4D97-AF65-F5344CB8AC3E}">
        <p14:creationId xmlns:p14="http://schemas.microsoft.com/office/powerpoint/2010/main" val="416043378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81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137" y="365503"/>
            <a:ext cx="10515728" cy="132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smtClean="0"/>
              <a:t>Click to edit Master title style</a:t>
            </a:r>
          </a:p>
        </p:txBody>
      </p:sp>
      <p:sp>
        <p:nvSpPr>
          <p:cNvPr id="1027" name="Text Placeholder 2"/>
          <p:cNvSpPr>
            <a:spLocks noGrp="1"/>
          </p:cNvSpPr>
          <p:nvPr>
            <p:ph type="body" idx="1"/>
          </p:nvPr>
        </p:nvSpPr>
        <p:spPr bwMode="auto">
          <a:xfrm>
            <a:off x="838137" y="1825475"/>
            <a:ext cx="10515728" cy="4351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p>
        </p:txBody>
      </p:sp>
      <p:sp>
        <p:nvSpPr>
          <p:cNvPr id="4" name="Date Placeholder 3">
            <a:extLst/>
          </p:cNvPr>
          <p:cNvSpPr>
            <a:spLocks noGrp="1"/>
          </p:cNvSpPr>
          <p:nvPr>
            <p:ph type="dt" sz="half" idx="2"/>
          </p:nvPr>
        </p:nvSpPr>
        <p:spPr>
          <a:xfrm>
            <a:off x="838136" y="6356071"/>
            <a:ext cx="2743456" cy="365502"/>
          </a:xfrm>
          <a:prstGeom prst="rect">
            <a:avLst/>
          </a:prstGeom>
        </p:spPr>
        <p:txBody>
          <a:bodyPr vert="horz" wrap="square" lIns="91440" tIns="45720" rIns="91440" bIns="45720" numCol="1" anchor="ctr" anchorCtr="0" compatLnSpc="1">
            <a:prstTxWarp prst="textNoShape">
              <a:avLst/>
            </a:prstTxWarp>
          </a:bodyPr>
          <a:lstStyle>
            <a:lvl1pPr>
              <a:defRPr sz="898">
                <a:solidFill>
                  <a:srgbClr val="898989"/>
                </a:solidFill>
                <a:latin typeface="Calibri" panose="020F0502020204030204" pitchFamily="34" charset="0"/>
                <a:ea typeface="MS PGothic" panose="020B0600070205080204" pitchFamily="34" charset="-128"/>
              </a:defRPr>
            </a:lvl1pPr>
          </a:lstStyle>
          <a:p>
            <a:pPr defTabSz="586405" eaLnBrk="0" fontAlgn="base" hangingPunct="0">
              <a:spcBef>
                <a:spcPct val="0"/>
              </a:spcBef>
              <a:spcAft>
                <a:spcPct val="0"/>
              </a:spcAft>
              <a:defRPr/>
            </a:pPr>
            <a:fld id="{9ABB972C-46FB-4479-8E98-5CE5C240CD40}" type="datetimeFigureOut">
              <a:rPr lang="en-US" altLang="fr-FR" smtClean="0"/>
              <a:pPr defTabSz="586405" eaLnBrk="0" fontAlgn="base" hangingPunct="0">
                <a:spcBef>
                  <a:spcPct val="0"/>
                </a:spcBef>
                <a:spcAft>
                  <a:spcPct val="0"/>
                </a:spcAft>
                <a:defRPr/>
              </a:pPr>
              <a:t>4/13/2018</a:t>
            </a:fld>
            <a:endParaRPr lang="en-US" altLang="fr-FR"/>
          </a:p>
        </p:txBody>
      </p:sp>
      <p:sp>
        <p:nvSpPr>
          <p:cNvPr id="5" name="Footer Placeholder 4">
            <a:extLst/>
          </p:cNvPr>
          <p:cNvSpPr>
            <a:spLocks noGrp="1"/>
          </p:cNvSpPr>
          <p:nvPr>
            <p:ph type="ftr" sz="quarter" idx="3"/>
          </p:nvPr>
        </p:nvSpPr>
        <p:spPr>
          <a:xfrm>
            <a:off x="4038408" y="6356071"/>
            <a:ext cx="4115184" cy="365502"/>
          </a:xfrm>
          <a:prstGeom prst="rect">
            <a:avLst/>
          </a:prstGeom>
        </p:spPr>
        <p:txBody>
          <a:bodyPr vert="horz" lIns="91440" tIns="45720" rIns="91440" bIns="45720" rtlCol="0" anchor="ctr"/>
          <a:lstStyle>
            <a:lvl1pPr algn="ctr">
              <a:defRPr sz="955">
                <a:solidFill>
                  <a:prstClr val="black">
                    <a:tint val="75000"/>
                  </a:prstClr>
                </a:solidFill>
                <a:latin typeface="Calibri" panose="020F0502020204030204" pitchFamily="34" charset="0"/>
                <a:ea typeface="MS PGothic" panose="020B0600070205080204" pitchFamily="34" charset="-128"/>
                <a:cs typeface="+mn-cs"/>
              </a:defRPr>
            </a:lvl1pPr>
          </a:lstStyle>
          <a:p>
            <a:pPr defTabSz="586405" eaLnBrk="0" fontAlgn="base" hangingPunct="0">
              <a:spcBef>
                <a:spcPct val="0"/>
              </a:spcBef>
              <a:spcAft>
                <a:spcPct val="0"/>
              </a:spcAft>
              <a:defRPr/>
            </a:pPr>
            <a:endParaRPr lang="en-US"/>
          </a:p>
        </p:txBody>
      </p:sp>
      <p:sp>
        <p:nvSpPr>
          <p:cNvPr id="6" name="Slide Number Placeholder 5">
            <a:extLst/>
          </p:cNvPr>
          <p:cNvSpPr>
            <a:spLocks noGrp="1"/>
          </p:cNvSpPr>
          <p:nvPr>
            <p:ph type="sldNum" sz="quarter" idx="4"/>
          </p:nvPr>
        </p:nvSpPr>
        <p:spPr>
          <a:xfrm>
            <a:off x="8610408" y="6356071"/>
            <a:ext cx="2743456" cy="365502"/>
          </a:xfrm>
          <a:prstGeom prst="rect">
            <a:avLst/>
          </a:prstGeom>
        </p:spPr>
        <p:txBody>
          <a:bodyPr vert="horz" wrap="square" lIns="91440" tIns="45720" rIns="91440" bIns="45720" numCol="1" anchor="ctr" anchorCtr="0" compatLnSpc="1">
            <a:prstTxWarp prst="textNoShape">
              <a:avLst/>
            </a:prstTxWarp>
          </a:bodyPr>
          <a:lstStyle>
            <a:lvl1pPr algn="r">
              <a:defRPr sz="898">
                <a:solidFill>
                  <a:srgbClr val="898989"/>
                </a:solidFill>
                <a:latin typeface="Calibri" panose="020F0502020204030204" pitchFamily="34" charset="0"/>
                <a:ea typeface="MS PGothic" panose="020B0600070205080204" pitchFamily="34" charset="-128"/>
              </a:defRPr>
            </a:lvl1pPr>
          </a:lstStyle>
          <a:p>
            <a:pPr defTabSz="586405" eaLnBrk="0" fontAlgn="base" hangingPunct="0">
              <a:spcBef>
                <a:spcPct val="0"/>
              </a:spcBef>
              <a:spcAft>
                <a:spcPct val="0"/>
              </a:spcAft>
              <a:defRPr/>
            </a:pPr>
            <a:fld id="{20499F9B-7CAC-4494-ABFD-DA7B7899D425}" type="slidenum">
              <a:rPr lang="en-US" altLang="fr-FR" smtClean="0"/>
              <a:pPr defTabSz="586405" eaLnBrk="0" fontAlgn="base" hangingPunct="0">
                <a:spcBef>
                  <a:spcPct val="0"/>
                </a:spcBef>
                <a:spcAft>
                  <a:spcPct val="0"/>
                </a:spcAft>
                <a:defRPr/>
              </a:pPr>
              <a:t>‹#›</a:t>
            </a:fld>
            <a:endParaRPr lang="en-US" altLang="fr-FR"/>
          </a:p>
        </p:txBody>
      </p:sp>
    </p:spTree>
    <p:extLst>
      <p:ext uri="{BB962C8B-B14F-4D97-AF65-F5344CB8AC3E}">
        <p14:creationId xmlns:p14="http://schemas.microsoft.com/office/powerpoint/2010/main" val="2171666716"/>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726898" rtl="0" eaLnBrk="0" fontAlgn="base" hangingPunct="0">
        <a:lnSpc>
          <a:spcPct val="90000"/>
        </a:lnSpc>
        <a:spcBef>
          <a:spcPct val="0"/>
        </a:spcBef>
        <a:spcAft>
          <a:spcPct val="0"/>
        </a:spcAft>
        <a:defRPr sz="3463" kern="1200">
          <a:solidFill>
            <a:schemeClr val="tx1"/>
          </a:solidFill>
          <a:latin typeface="+mj-lt"/>
          <a:ea typeface="MS PGothic" panose="020B0600070205080204" pitchFamily="34" charset="-128"/>
          <a:cs typeface="MS PGothic" charset="0"/>
        </a:defRPr>
      </a:lvl1pPr>
      <a:lvl2pPr algn="l" defTabSz="726898" rtl="0" eaLnBrk="0" fontAlgn="base" hangingPunct="0">
        <a:lnSpc>
          <a:spcPct val="90000"/>
        </a:lnSpc>
        <a:spcBef>
          <a:spcPct val="0"/>
        </a:spcBef>
        <a:spcAft>
          <a:spcPct val="0"/>
        </a:spcAft>
        <a:defRPr sz="3463">
          <a:solidFill>
            <a:schemeClr val="tx1"/>
          </a:solidFill>
          <a:latin typeface="Calibri Light" panose="020F0302020204030204" pitchFamily="34" charset="0"/>
          <a:ea typeface="MS PGothic" panose="020B0600070205080204" pitchFamily="34" charset="-128"/>
          <a:cs typeface="MS PGothic" charset="0"/>
        </a:defRPr>
      </a:lvl2pPr>
      <a:lvl3pPr algn="l" defTabSz="726898" rtl="0" eaLnBrk="0" fontAlgn="base" hangingPunct="0">
        <a:lnSpc>
          <a:spcPct val="90000"/>
        </a:lnSpc>
        <a:spcBef>
          <a:spcPct val="0"/>
        </a:spcBef>
        <a:spcAft>
          <a:spcPct val="0"/>
        </a:spcAft>
        <a:defRPr sz="3463">
          <a:solidFill>
            <a:schemeClr val="tx1"/>
          </a:solidFill>
          <a:latin typeface="Calibri Light" panose="020F0302020204030204" pitchFamily="34" charset="0"/>
          <a:ea typeface="MS PGothic" panose="020B0600070205080204" pitchFamily="34" charset="-128"/>
          <a:cs typeface="MS PGothic" charset="0"/>
        </a:defRPr>
      </a:lvl3pPr>
      <a:lvl4pPr algn="l" defTabSz="726898" rtl="0" eaLnBrk="0" fontAlgn="base" hangingPunct="0">
        <a:lnSpc>
          <a:spcPct val="90000"/>
        </a:lnSpc>
        <a:spcBef>
          <a:spcPct val="0"/>
        </a:spcBef>
        <a:spcAft>
          <a:spcPct val="0"/>
        </a:spcAft>
        <a:defRPr sz="3463">
          <a:solidFill>
            <a:schemeClr val="tx1"/>
          </a:solidFill>
          <a:latin typeface="Calibri Light" panose="020F0302020204030204" pitchFamily="34" charset="0"/>
          <a:ea typeface="MS PGothic" panose="020B0600070205080204" pitchFamily="34" charset="-128"/>
          <a:cs typeface="MS PGothic" charset="0"/>
        </a:defRPr>
      </a:lvl4pPr>
      <a:lvl5pPr algn="l" defTabSz="726898" rtl="0" eaLnBrk="0" fontAlgn="base" hangingPunct="0">
        <a:lnSpc>
          <a:spcPct val="90000"/>
        </a:lnSpc>
        <a:spcBef>
          <a:spcPct val="0"/>
        </a:spcBef>
        <a:spcAft>
          <a:spcPct val="0"/>
        </a:spcAft>
        <a:defRPr sz="3463">
          <a:solidFill>
            <a:schemeClr val="tx1"/>
          </a:solidFill>
          <a:latin typeface="Calibri Light" panose="020F0302020204030204" pitchFamily="34" charset="0"/>
          <a:ea typeface="MS PGothic" panose="020B0600070205080204" pitchFamily="34" charset="-128"/>
          <a:cs typeface="MS PGothic" charset="0"/>
        </a:defRPr>
      </a:lvl5pPr>
      <a:lvl6pPr marL="293202" algn="l" defTabSz="726898" rtl="0" fontAlgn="base">
        <a:lnSpc>
          <a:spcPct val="90000"/>
        </a:lnSpc>
        <a:spcBef>
          <a:spcPct val="0"/>
        </a:spcBef>
        <a:spcAft>
          <a:spcPct val="0"/>
        </a:spcAft>
        <a:defRPr sz="3463">
          <a:solidFill>
            <a:schemeClr val="tx1"/>
          </a:solidFill>
          <a:latin typeface="Calibri Light" panose="020F0302020204030204" pitchFamily="34" charset="0"/>
        </a:defRPr>
      </a:lvl6pPr>
      <a:lvl7pPr marL="586405" algn="l" defTabSz="726898" rtl="0" fontAlgn="base">
        <a:lnSpc>
          <a:spcPct val="90000"/>
        </a:lnSpc>
        <a:spcBef>
          <a:spcPct val="0"/>
        </a:spcBef>
        <a:spcAft>
          <a:spcPct val="0"/>
        </a:spcAft>
        <a:defRPr sz="3463">
          <a:solidFill>
            <a:schemeClr val="tx1"/>
          </a:solidFill>
          <a:latin typeface="Calibri Light" panose="020F0302020204030204" pitchFamily="34" charset="0"/>
        </a:defRPr>
      </a:lvl7pPr>
      <a:lvl8pPr marL="879607" algn="l" defTabSz="726898" rtl="0" fontAlgn="base">
        <a:lnSpc>
          <a:spcPct val="90000"/>
        </a:lnSpc>
        <a:spcBef>
          <a:spcPct val="0"/>
        </a:spcBef>
        <a:spcAft>
          <a:spcPct val="0"/>
        </a:spcAft>
        <a:defRPr sz="3463">
          <a:solidFill>
            <a:schemeClr val="tx1"/>
          </a:solidFill>
          <a:latin typeface="Calibri Light" panose="020F0302020204030204" pitchFamily="34" charset="0"/>
        </a:defRPr>
      </a:lvl8pPr>
      <a:lvl9pPr marL="1172809" algn="l" defTabSz="726898" rtl="0" fontAlgn="base">
        <a:lnSpc>
          <a:spcPct val="90000"/>
        </a:lnSpc>
        <a:spcBef>
          <a:spcPct val="0"/>
        </a:spcBef>
        <a:spcAft>
          <a:spcPct val="0"/>
        </a:spcAft>
        <a:defRPr sz="3463">
          <a:solidFill>
            <a:schemeClr val="tx1"/>
          </a:solidFill>
          <a:latin typeface="Calibri Light" panose="020F0302020204030204" pitchFamily="34" charset="0"/>
        </a:defRPr>
      </a:lvl9pPr>
    </p:titleStyle>
    <p:bodyStyle>
      <a:lvl1pPr marL="181215" indent="-181215" algn="l" defTabSz="726898" rtl="0" eaLnBrk="0" fontAlgn="base" hangingPunct="0">
        <a:lnSpc>
          <a:spcPct val="90000"/>
        </a:lnSpc>
        <a:spcBef>
          <a:spcPts val="794"/>
        </a:spcBef>
        <a:spcAft>
          <a:spcPct val="0"/>
        </a:spcAft>
        <a:buFont typeface="Arial" panose="020B0604020202020204" pitchFamily="34" charset="0"/>
        <a:buChar char="•"/>
        <a:defRPr sz="2180" kern="1200">
          <a:solidFill>
            <a:schemeClr val="tx1"/>
          </a:solidFill>
          <a:latin typeface="+mn-lt"/>
          <a:ea typeface="MS PGothic" panose="020B0600070205080204" pitchFamily="34" charset="-128"/>
          <a:cs typeface="MS PGothic" charset="0"/>
        </a:defRPr>
      </a:lvl1pPr>
      <a:lvl2pPr marL="544664" indent="-181215" algn="l" defTabSz="726898" rtl="0" eaLnBrk="0" fontAlgn="base" hangingPunct="0">
        <a:lnSpc>
          <a:spcPct val="90000"/>
        </a:lnSpc>
        <a:spcBef>
          <a:spcPts val="401"/>
        </a:spcBef>
        <a:spcAft>
          <a:spcPct val="0"/>
        </a:spcAft>
        <a:buFont typeface="Arial" panose="020B0604020202020204" pitchFamily="34" charset="0"/>
        <a:buChar char="•"/>
        <a:defRPr sz="1860" kern="1200">
          <a:solidFill>
            <a:schemeClr val="tx1"/>
          </a:solidFill>
          <a:latin typeface="+mn-lt"/>
          <a:ea typeface="MS PGothic" panose="020B0600070205080204" pitchFamily="34" charset="-128"/>
          <a:cs typeface="MS PGothic" charset="0"/>
        </a:defRPr>
      </a:lvl2pPr>
      <a:lvl3pPr marL="909131" indent="-181215" algn="l" defTabSz="726898" rtl="0" eaLnBrk="0" fontAlgn="base" hangingPunct="0">
        <a:lnSpc>
          <a:spcPct val="90000"/>
        </a:lnSpc>
        <a:spcBef>
          <a:spcPts val="401"/>
        </a:spcBef>
        <a:spcAft>
          <a:spcPct val="0"/>
        </a:spcAft>
        <a:buFont typeface="Arial" panose="020B0604020202020204" pitchFamily="34" charset="0"/>
        <a:buChar char="•"/>
        <a:defRPr sz="1539" kern="1200">
          <a:solidFill>
            <a:schemeClr val="tx1"/>
          </a:solidFill>
          <a:latin typeface="+mn-lt"/>
          <a:ea typeface="MS PGothic" panose="020B0600070205080204" pitchFamily="34" charset="-128"/>
          <a:cs typeface="MS PGothic" charset="0"/>
        </a:defRPr>
      </a:lvl3pPr>
      <a:lvl4pPr marL="1272580" indent="-181215" algn="l" defTabSz="726898" rtl="0" eaLnBrk="0" fontAlgn="base" hangingPunct="0">
        <a:lnSpc>
          <a:spcPct val="90000"/>
        </a:lnSpc>
        <a:spcBef>
          <a:spcPts val="401"/>
        </a:spcBef>
        <a:spcAft>
          <a:spcPct val="0"/>
        </a:spcAft>
        <a:buFont typeface="Arial" panose="020B0604020202020204" pitchFamily="34" charset="0"/>
        <a:buChar char="•"/>
        <a:defRPr sz="1411" kern="1200">
          <a:solidFill>
            <a:schemeClr val="tx1"/>
          </a:solidFill>
          <a:latin typeface="+mn-lt"/>
          <a:ea typeface="MS PGothic" panose="020B0600070205080204" pitchFamily="34" charset="-128"/>
          <a:cs typeface="MS PGothic" charset="0"/>
        </a:defRPr>
      </a:lvl4pPr>
      <a:lvl5pPr marL="1636029" indent="-181215" algn="l" defTabSz="726898" rtl="0" eaLnBrk="0" fontAlgn="base" hangingPunct="0">
        <a:lnSpc>
          <a:spcPct val="90000"/>
        </a:lnSpc>
        <a:spcBef>
          <a:spcPts val="401"/>
        </a:spcBef>
        <a:spcAft>
          <a:spcPct val="0"/>
        </a:spcAft>
        <a:buFont typeface="Arial" panose="020B0604020202020204" pitchFamily="34" charset="0"/>
        <a:buChar char="•"/>
        <a:defRPr sz="1411" kern="1200">
          <a:solidFill>
            <a:schemeClr val="tx1"/>
          </a:solidFill>
          <a:latin typeface="+mn-lt"/>
          <a:ea typeface="MS PGothic" panose="020B0600070205080204" pitchFamily="34" charset="-128"/>
          <a:cs typeface="MS PGothic" charset="0"/>
        </a:defRPr>
      </a:lvl5pPr>
      <a:lvl6pPr marL="2000608" indent="-181873" algn="l" defTabSz="727494"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6pPr>
      <a:lvl7pPr marL="2364354" indent="-181873" algn="l" defTabSz="727494"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7pPr>
      <a:lvl8pPr marL="2728101" indent="-181873" algn="l" defTabSz="727494"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8pPr>
      <a:lvl9pPr marL="3091848" indent="-181873" algn="l" defTabSz="727494"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9pPr>
    </p:bodyStyle>
    <p:otherStyle>
      <a:defPPr>
        <a:defRPr lang="en-US"/>
      </a:defPPr>
      <a:lvl1pPr marL="0" algn="l" defTabSz="727494" rtl="0" eaLnBrk="1" latinLnBrk="0" hangingPunct="1">
        <a:defRPr sz="1432" kern="1200">
          <a:solidFill>
            <a:schemeClr val="tx1"/>
          </a:solidFill>
          <a:latin typeface="+mn-lt"/>
          <a:ea typeface="+mn-ea"/>
          <a:cs typeface="+mn-cs"/>
        </a:defRPr>
      </a:lvl1pPr>
      <a:lvl2pPr marL="363747" algn="l" defTabSz="727494" rtl="0" eaLnBrk="1" latinLnBrk="0" hangingPunct="1">
        <a:defRPr sz="1432" kern="1200">
          <a:solidFill>
            <a:schemeClr val="tx1"/>
          </a:solidFill>
          <a:latin typeface="+mn-lt"/>
          <a:ea typeface="+mn-ea"/>
          <a:cs typeface="+mn-cs"/>
        </a:defRPr>
      </a:lvl2pPr>
      <a:lvl3pPr marL="727494" algn="l" defTabSz="727494" rtl="0" eaLnBrk="1" latinLnBrk="0" hangingPunct="1">
        <a:defRPr sz="1432" kern="1200">
          <a:solidFill>
            <a:schemeClr val="tx1"/>
          </a:solidFill>
          <a:latin typeface="+mn-lt"/>
          <a:ea typeface="+mn-ea"/>
          <a:cs typeface="+mn-cs"/>
        </a:defRPr>
      </a:lvl3pPr>
      <a:lvl4pPr marL="1091241" algn="l" defTabSz="727494" rtl="0" eaLnBrk="1" latinLnBrk="0" hangingPunct="1">
        <a:defRPr sz="1432" kern="1200">
          <a:solidFill>
            <a:schemeClr val="tx1"/>
          </a:solidFill>
          <a:latin typeface="+mn-lt"/>
          <a:ea typeface="+mn-ea"/>
          <a:cs typeface="+mn-cs"/>
        </a:defRPr>
      </a:lvl4pPr>
      <a:lvl5pPr marL="1454987" algn="l" defTabSz="727494" rtl="0" eaLnBrk="1" latinLnBrk="0" hangingPunct="1">
        <a:defRPr sz="1432" kern="1200">
          <a:solidFill>
            <a:schemeClr val="tx1"/>
          </a:solidFill>
          <a:latin typeface="+mn-lt"/>
          <a:ea typeface="+mn-ea"/>
          <a:cs typeface="+mn-cs"/>
        </a:defRPr>
      </a:lvl5pPr>
      <a:lvl6pPr marL="1818734" algn="l" defTabSz="727494" rtl="0" eaLnBrk="1" latinLnBrk="0" hangingPunct="1">
        <a:defRPr sz="1432" kern="1200">
          <a:solidFill>
            <a:schemeClr val="tx1"/>
          </a:solidFill>
          <a:latin typeface="+mn-lt"/>
          <a:ea typeface="+mn-ea"/>
          <a:cs typeface="+mn-cs"/>
        </a:defRPr>
      </a:lvl6pPr>
      <a:lvl7pPr marL="2182481" algn="l" defTabSz="727494" rtl="0" eaLnBrk="1" latinLnBrk="0" hangingPunct="1">
        <a:defRPr sz="1432" kern="1200">
          <a:solidFill>
            <a:schemeClr val="tx1"/>
          </a:solidFill>
          <a:latin typeface="+mn-lt"/>
          <a:ea typeface="+mn-ea"/>
          <a:cs typeface="+mn-cs"/>
        </a:defRPr>
      </a:lvl7pPr>
      <a:lvl8pPr marL="2546228" algn="l" defTabSz="727494" rtl="0" eaLnBrk="1" latinLnBrk="0" hangingPunct="1">
        <a:defRPr sz="1432" kern="1200">
          <a:solidFill>
            <a:schemeClr val="tx1"/>
          </a:solidFill>
          <a:latin typeface="+mn-lt"/>
          <a:ea typeface="+mn-ea"/>
          <a:cs typeface="+mn-cs"/>
        </a:defRPr>
      </a:lvl8pPr>
      <a:lvl9pPr marL="2909975" algn="l" defTabSz="727494" rtl="0" eaLnBrk="1" latinLnBrk="0" hangingPunct="1">
        <a:defRPr sz="143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838137" y="365503"/>
            <a:ext cx="10515728" cy="132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7" name="Text Placeholder 2"/>
          <p:cNvSpPr>
            <a:spLocks noGrp="1"/>
          </p:cNvSpPr>
          <p:nvPr>
            <p:ph type="body" idx="1"/>
          </p:nvPr>
        </p:nvSpPr>
        <p:spPr bwMode="auto">
          <a:xfrm>
            <a:off x="838137" y="1825475"/>
            <a:ext cx="10515728" cy="4351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136" y="6356071"/>
            <a:ext cx="2743456" cy="365502"/>
          </a:xfrm>
          <a:prstGeom prst="rect">
            <a:avLst/>
          </a:prstGeom>
        </p:spPr>
        <p:txBody>
          <a:bodyPr vert="horz" wrap="square" lIns="91440" tIns="45720" rIns="91440" bIns="45720" numCol="1" anchor="ctr" anchorCtr="0" compatLnSpc="1">
            <a:prstTxWarp prst="textNoShape">
              <a:avLst/>
            </a:prstTxWarp>
          </a:bodyPr>
          <a:lstStyle>
            <a:lvl1pPr>
              <a:defRPr sz="898">
                <a:solidFill>
                  <a:srgbClr val="898989"/>
                </a:solidFill>
              </a:defRPr>
            </a:lvl1pPr>
          </a:lstStyle>
          <a:p>
            <a:pPr eaLnBrk="0" fontAlgn="base" hangingPunct="0">
              <a:spcBef>
                <a:spcPct val="0"/>
              </a:spcBef>
              <a:spcAft>
                <a:spcPct val="0"/>
              </a:spcAft>
              <a:defRPr/>
            </a:pPr>
            <a:fld id="{BB4DA393-233D-4990-9CED-ECAFA9E96414}" type="datetimeFigureOut">
              <a:rPr lang="en-US" altLang="en-US">
                <a:ea typeface="MS PGothic" panose="020B0600070205080204" pitchFamily="34" charset="-128"/>
              </a:rPr>
              <a:pPr eaLnBrk="0" fontAlgn="base" hangingPunct="0">
                <a:spcBef>
                  <a:spcPct val="0"/>
                </a:spcBef>
                <a:spcAft>
                  <a:spcPct val="0"/>
                </a:spcAft>
                <a:defRPr/>
              </a:pPr>
              <a:t>4/13/2018</a:t>
            </a:fld>
            <a:endParaRPr lang="en-US" altLang="en-US">
              <a:ea typeface="MS PGothic" panose="020B0600070205080204" pitchFamily="34" charset="-128"/>
            </a:endParaRPr>
          </a:p>
        </p:txBody>
      </p:sp>
      <p:sp>
        <p:nvSpPr>
          <p:cNvPr id="5" name="Footer Placeholder 4"/>
          <p:cNvSpPr>
            <a:spLocks noGrp="1"/>
          </p:cNvSpPr>
          <p:nvPr>
            <p:ph type="ftr" sz="quarter" idx="3"/>
          </p:nvPr>
        </p:nvSpPr>
        <p:spPr>
          <a:xfrm>
            <a:off x="4038408" y="6356071"/>
            <a:ext cx="4115184" cy="365502"/>
          </a:xfrm>
          <a:prstGeom prst="rect">
            <a:avLst/>
          </a:prstGeom>
        </p:spPr>
        <p:txBody>
          <a:bodyPr vert="horz" lIns="91440" tIns="45720" rIns="91440" bIns="45720" rtlCol="0" anchor="ctr"/>
          <a:lstStyle>
            <a:lvl1pPr algn="ctr">
              <a:defRPr sz="955">
                <a:solidFill>
                  <a:prstClr val="black">
                    <a:tint val="75000"/>
                  </a:prstClr>
                </a:solidFill>
                <a:latin typeface="Calibri" panose="020F0502020204030204" pitchFamily="34" charset="0"/>
                <a:ea typeface="MS PGothic" panose="020B0600070205080204" pitchFamily="34" charset="-128"/>
                <a:cs typeface="+mn-cs"/>
              </a:defRPr>
            </a:lvl1pPr>
          </a:lstStyle>
          <a:p>
            <a:pPr eaLnBrk="0" fontAlgn="base" hangingPunct="0">
              <a:spcBef>
                <a:spcPct val="0"/>
              </a:spcBef>
              <a:spcAft>
                <a:spcPct val="0"/>
              </a:spcAft>
              <a:defRPr/>
            </a:pPr>
            <a:endParaRPr lang="en-US"/>
          </a:p>
        </p:txBody>
      </p:sp>
      <p:sp>
        <p:nvSpPr>
          <p:cNvPr id="6" name="Slide Number Placeholder 5"/>
          <p:cNvSpPr>
            <a:spLocks noGrp="1"/>
          </p:cNvSpPr>
          <p:nvPr>
            <p:ph type="sldNum" sz="quarter" idx="4"/>
          </p:nvPr>
        </p:nvSpPr>
        <p:spPr>
          <a:xfrm>
            <a:off x="8610408" y="6356071"/>
            <a:ext cx="2743456" cy="365502"/>
          </a:xfrm>
          <a:prstGeom prst="rect">
            <a:avLst/>
          </a:prstGeom>
        </p:spPr>
        <p:txBody>
          <a:bodyPr vert="horz" wrap="square" lIns="91440" tIns="45720" rIns="91440" bIns="45720" numCol="1" anchor="ctr" anchorCtr="0" compatLnSpc="1">
            <a:prstTxWarp prst="textNoShape">
              <a:avLst/>
            </a:prstTxWarp>
          </a:bodyPr>
          <a:lstStyle>
            <a:lvl1pPr algn="r">
              <a:defRPr sz="898">
                <a:solidFill>
                  <a:srgbClr val="898989"/>
                </a:solidFill>
              </a:defRPr>
            </a:lvl1pPr>
          </a:lstStyle>
          <a:p>
            <a:pPr eaLnBrk="0" fontAlgn="base" hangingPunct="0">
              <a:spcBef>
                <a:spcPct val="0"/>
              </a:spcBef>
              <a:spcAft>
                <a:spcPct val="0"/>
              </a:spcAft>
              <a:defRPr/>
            </a:pPr>
            <a:fld id="{10E8160A-6BE8-4AFB-B014-AF9E52CE95B5}" type="slidenum">
              <a:rPr lang="en-US" altLang="en-US">
                <a:ea typeface="MS PGothic" panose="020B0600070205080204" pitchFamily="34" charset="-128"/>
              </a:rPr>
              <a:pPr eaLnBrk="0" fontAlgn="base" hangingPunct="0">
                <a:spcBef>
                  <a:spcPct val="0"/>
                </a:spcBef>
                <a:spcAft>
                  <a:spcPct val="0"/>
                </a:spcAft>
                <a:defRPr/>
              </a:pPr>
              <a:t>‹#›</a:t>
            </a:fld>
            <a:endParaRPr lang="en-US" altLang="en-US">
              <a:ea typeface="MS PGothic" panose="020B0600070205080204" pitchFamily="34" charset="-128"/>
            </a:endParaRPr>
          </a:p>
        </p:txBody>
      </p:sp>
    </p:spTree>
    <p:extLst>
      <p:ext uri="{BB962C8B-B14F-4D97-AF65-F5344CB8AC3E}">
        <p14:creationId xmlns:p14="http://schemas.microsoft.com/office/powerpoint/2010/main" val="128931509"/>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Lst>
  <p:txStyles>
    <p:titleStyle>
      <a:lvl1pPr algn="l" defTabSz="726898" rtl="0" eaLnBrk="0" fontAlgn="base" hangingPunct="0">
        <a:lnSpc>
          <a:spcPct val="90000"/>
        </a:lnSpc>
        <a:spcBef>
          <a:spcPct val="0"/>
        </a:spcBef>
        <a:spcAft>
          <a:spcPct val="0"/>
        </a:spcAft>
        <a:defRPr sz="3463" kern="1200">
          <a:solidFill>
            <a:schemeClr val="tx1"/>
          </a:solidFill>
          <a:latin typeface="+mj-lt"/>
          <a:ea typeface="MS PGothic" panose="020B0600070205080204" pitchFamily="34" charset="-128"/>
          <a:cs typeface="MS PGothic" charset="0"/>
        </a:defRPr>
      </a:lvl1pPr>
      <a:lvl2pPr algn="l" defTabSz="726898" rtl="0" eaLnBrk="0" fontAlgn="base" hangingPunct="0">
        <a:lnSpc>
          <a:spcPct val="90000"/>
        </a:lnSpc>
        <a:spcBef>
          <a:spcPct val="0"/>
        </a:spcBef>
        <a:spcAft>
          <a:spcPct val="0"/>
        </a:spcAft>
        <a:defRPr sz="3463">
          <a:solidFill>
            <a:schemeClr val="tx1"/>
          </a:solidFill>
          <a:latin typeface="Calibri Light" panose="020F0302020204030204" pitchFamily="34" charset="0"/>
          <a:ea typeface="MS PGothic" panose="020B0600070205080204" pitchFamily="34" charset="-128"/>
          <a:cs typeface="MS PGothic" charset="0"/>
        </a:defRPr>
      </a:lvl2pPr>
      <a:lvl3pPr algn="l" defTabSz="726898" rtl="0" eaLnBrk="0" fontAlgn="base" hangingPunct="0">
        <a:lnSpc>
          <a:spcPct val="90000"/>
        </a:lnSpc>
        <a:spcBef>
          <a:spcPct val="0"/>
        </a:spcBef>
        <a:spcAft>
          <a:spcPct val="0"/>
        </a:spcAft>
        <a:defRPr sz="3463">
          <a:solidFill>
            <a:schemeClr val="tx1"/>
          </a:solidFill>
          <a:latin typeface="Calibri Light" panose="020F0302020204030204" pitchFamily="34" charset="0"/>
          <a:ea typeface="MS PGothic" panose="020B0600070205080204" pitchFamily="34" charset="-128"/>
          <a:cs typeface="MS PGothic" charset="0"/>
        </a:defRPr>
      </a:lvl3pPr>
      <a:lvl4pPr algn="l" defTabSz="726898" rtl="0" eaLnBrk="0" fontAlgn="base" hangingPunct="0">
        <a:lnSpc>
          <a:spcPct val="90000"/>
        </a:lnSpc>
        <a:spcBef>
          <a:spcPct val="0"/>
        </a:spcBef>
        <a:spcAft>
          <a:spcPct val="0"/>
        </a:spcAft>
        <a:defRPr sz="3463">
          <a:solidFill>
            <a:schemeClr val="tx1"/>
          </a:solidFill>
          <a:latin typeface="Calibri Light" panose="020F0302020204030204" pitchFamily="34" charset="0"/>
          <a:ea typeface="MS PGothic" panose="020B0600070205080204" pitchFamily="34" charset="-128"/>
          <a:cs typeface="MS PGothic" charset="0"/>
        </a:defRPr>
      </a:lvl4pPr>
      <a:lvl5pPr algn="l" defTabSz="726898" rtl="0" eaLnBrk="0" fontAlgn="base" hangingPunct="0">
        <a:lnSpc>
          <a:spcPct val="90000"/>
        </a:lnSpc>
        <a:spcBef>
          <a:spcPct val="0"/>
        </a:spcBef>
        <a:spcAft>
          <a:spcPct val="0"/>
        </a:spcAft>
        <a:defRPr sz="3463">
          <a:solidFill>
            <a:schemeClr val="tx1"/>
          </a:solidFill>
          <a:latin typeface="Calibri Light" panose="020F0302020204030204" pitchFamily="34" charset="0"/>
          <a:ea typeface="MS PGothic" panose="020B0600070205080204" pitchFamily="34" charset="-128"/>
          <a:cs typeface="MS PGothic" charset="0"/>
        </a:defRPr>
      </a:lvl5pPr>
      <a:lvl6pPr marL="293202" algn="l" defTabSz="726898" rtl="0" fontAlgn="base">
        <a:lnSpc>
          <a:spcPct val="90000"/>
        </a:lnSpc>
        <a:spcBef>
          <a:spcPct val="0"/>
        </a:spcBef>
        <a:spcAft>
          <a:spcPct val="0"/>
        </a:spcAft>
        <a:defRPr sz="3463">
          <a:solidFill>
            <a:schemeClr val="tx1"/>
          </a:solidFill>
          <a:latin typeface="Calibri Light" panose="020F0302020204030204" pitchFamily="34" charset="0"/>
        </a:defRPr>
      </a:lvl6pPr>
      <a:lvl7pPr marL="586405" algn="l" defTabSz="726898" rtl="0" fontAlgn="base">
        <a:lnSpc>
          <a:spcPct val="90000"/>
        </a:lnSpc>
        <a:spcBef>
          <a:spcPct val="0"/>
        </a:spcBef>
        <a:spcAft>
          <a:spcPct val="0"/>
        </a:spcAft>
        <a:defRPr sz="3463">
          <a:solidFill>
            <a:schemeClr val="tx1"/>
          </a:solidFill>
          <a:latin typeface="Calibri Light" panose="020F0302020204030204" pitchFamily="34" charset="0"/>
        </a:defRPr>
      </a:lvl7pPr>
      <a:lvl8pPr marL="879607" algn="l" defTabSz="726898" rtl="0" fontAlgn="base">
        <a:lnSpc>
          <a:spcPct val="90000"/>
        </a:lnSpc>
        <a:spcBef>
          <a:spcPct val="0"/>
        </a:spcBef>
        <a:spcAft>
          <a:spcPct val="0"/>
        </a:spcAft>
        <a:defRPr sz="3463">
          <a:solidFill>
            <a:schemeClr val="tx1"/>
          </a:solidFill>
          <a:latin typeface="Calibri Light" panose="020F0302020204030204" pitchFamily="34" charset="0"/>
        </a:defRPr>
      </a:lvl8pPr>
      <a:lvl9pPr marL="1172809" algn="l" defTabSz="726898" rtl="0" fontAlgn="base">
        <a:lnSpc>
          <a:spcPct val="90000"/>
        </a:lnSpc>
        <a:spcBef>
          <a:spcPct val="0"/>
        </a:spcBef>
        <a:spcAft>
          <a:spcPct val="0"/>
        </a:spcAft>
        <a:defRPr sz="3463">
          <a:solidFill>
            <a:schemeClr val="tx1"/>
          </a:solidFill>
          <a:latin typeface="Calibri Light" panose="020F0302020204030204" pitchFamily="34" charset="0"/>
        </a:defRPr>
      </a:lvl9pPr>
    </p:titleStyle>
    <p:bodyStyle>
      <a:lvl1pPr marL="181215" indent="-181215" algn="l" defTabSz="726898" rtl="0" eaLnBrk="0" fontAlgn="base" hangingPunct="0">
        <a:lnSpc>
          <a:spcPct val="90000"/>
        </a:lnSpc>
        <a:spcBef>
          <a:spcPts val="794"/>
        </a:spcBef>
        <a:spcAft>
          <a:spcPct val="0"/>
        </a:spcAft>
        <a:buFont typeface="Arial" panose="020B0604020202020204" pitchFamily="34" charset="0"/>
        <a:buChar char="•"/>
        <a:defRPr sz="2180" kern="1200">
          <a:solidFill>
            <a:schemeClr val="tx1"/>
          </a:solidFill>
          <a:latin typeface="+mn-lt"/>
          <a:ea typeface="MS PGothic" panose="020B0600070205080204" pitchFamily="34" charset="-128"/>
          <a:cs typeface="MS PGothic" charset="0"/>
        </a:defRPr>
      </a:lvl1pPr>
      <a:lvl2pPr marL="544664" indent="-181215" algn="l" defTabSz="726898" rtl="0" eaLnBrk="0" fontAlgn="base" hangingPunct="0">
        <a:lnSpc>
          <a:spcPct val="90000"/>
        </a:lnSpc>
        <a:spcBef>
          <a:spcPts val="401"/>
        </a:spcBef>
        <a:spcAft>
          <a:spcPct val="0"/>
        </a:spcAft>
        <a:buFont typeface="Arial" panose="020B0604020202020204" pitchFamily="34" charset="0"/>
        <a:buChar char="•"/>
        <a:defRPr sz="1860" kern="1200">
          <a:solidFill>
            <a:schemeClr val="tx1"/>
          </a:solidFill>
          <a:latin typeface="+mn-lt"/>
          <a:ea typeface="MS PGothic" panose="020B0600070205080204" pitchFamily="34" charset="-128"/>
          <a:cs typeface="MS PGothic" charset="0"/>
        </a:defRPr>
      </a:lvl2pPr>
      <a:lvl3pPr marL="909131" indent="-181215" algn="l" defTabSz="726898" rtl="0" eaLnBrk="0" fontAlgn="base" hangingPunct="0">
        <a:lnSpc>
          <a:spcPct val="90000"/>
        </a:lnSpc>
        <a:spcBef>
          <a:spcPts val="401"/>
        </a:spcBef>
        <a:spcAft>
          <a:spcPct val="0"/>
        </a:spcAft>
        <a:buFont typeface="Arial" panose="020B0604020202020204" pitchFamily="34" charset="0"/>
        <a:buChar char="•"/>
        <a:defRPr sz="1539" kern="1200">
          <a:solidFill>
            <a:schemeClr val="tx1"/>
          </a:solidFill>
          <a:latin typeface="+mn-lt"/>
          <a:ea typeface="MS PGothic" panose="020B0600070205080204" pitchFamily="34" charset="-128"/>
          <a:cs typeface="MS PGothic" charset="0"/>
        </a:defRPr>
      </a:lvl3pPr>
      <a:lvl4pPr marL="1272580" indent="-181215" algn="l" defTabSz="726898" rtl="0" eaLnBrk="0" fontAlgn="base" hangingPunct="0">
        <a:lnSpc>
          <a:spcPct val="90000"/>
        </a:lnSpc>
        <a:spcBef>
          <a:spcPts val="401"/>
        </a:spcBef>
        <a:spcAft>
          <a:spcPct val="0"/>
        </a:spcAft>
        <a:buFont typeface="Arial" panose="020B0604020202020204" pitchFamily="34" charset="0"/>
        <a:buChar char="•"/>
        <a:defRPr sz="1411" kern="1200">
          <a:solidFill>
            <a:schemeClr val="tx1"/>
          </a:solidFill>
          <a:latin typeface="+mn-lt"/>
          <a:ea typeface="MS PGothic" panose="020B0600070205080204" pitchFamily="34" charset="-128"/>
          <a:cs typeface="MS PGothic" charset="0"/>
        </a:defRPr>
      </a:lvl4pPr>
      <a:lvl5pPr marL="1636029" indent="-181215" algn="l" defTabSz="726898" rtl="0" eaLnBrk="0" fontAlgn="base" hangingPunct="0">
        <a:lnSpc>
          <a:spcPct val="90000"/>
        </a:lnSpc>
        <a:spcBef>
          <a:spcPts val="401"/>
        </a:spcBef>
        <a:spcAft>
          <a:spcPct val="0"/>
        </a:spcAft>
        <a:buFont typeface="Arial" panose="020B0604020202020204" pitchFamily="34" charset="0"/>
        <a:buChar char="•"/>
        <a:defRPr sz="1411" kern="1200">
          <a:solidFill>
            <a:schemeClr val="tx1"/>
          </a:solidFill>
          <a:latin typeface="+mn-lt"/>
          <a:ea typeface="MS PGothic" panose="020B0600070205080204" pitchFamily="34" charset="-128"/>
          <a:cs typeface="MS PGothic" charset="0"/>
        </a:defRPr>
      </a:lvl5pPr>
      <a:lvl6pPr marL="2000608" indent="-181873" algn="l" defTabSz="727494"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6pPr>
      <a:lvl7pPr marL="2364354" indent="-181873" algn="l" defTabSz="727494"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7pPr>
      <a:lvl8pPr marL="2728101" indent="-181873" algn="l" defTabSz="727494"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8pPr>
      <a:lvl9pPr marL="3091848" indent="-181873" algn="l" defTabSz="727494" rtl="0" eaLnBrk="1" latinLnBrk="0" hangingPunct="1">
        <a:lnSpc>
          <a:spcPct val="90000"/>
        </a:lnSpc>
        <a:spcBef>
          <a:spcPts val="398"/>
        </a:spcBef>
        <a:buFont typeface="Arial" panose="020B0604020202020204" pitchFamily="34" charset="0"/>
        <a:buChar char="•"/>
        <a:defRPr sz="1432" kern="1200">
          <a:solidFill>
            <a:schemeClr val="tx1"/>
          </a:solidFill>
          <a:latin typeface="+mn-lt"/>
          <a:ea typeface="+mn-ea"/>
          <a:cs typeface="+mn-cs"/>
        </a:defRPr>
      </a:lvl9pPr>
    </p:bodyStyle>
    <p:otherStyle>
      <a:defPPr>
        <a:defRPr lang="en-US"/>
      </a:defPPr>
      <a:lvl1pPr marL="0" algn="l" defTabSz="727494" rtl="0" eaLnBrk="1" latinLnBrk="0" hangingPunct="1">
        <a:defRPr sz="1432" kern="1200">
          <a:solidFill>
            <a:schemeClr val="tx1"/>
          </a:solidFill>
          <a:latin typeface="+mn-lt"/>
          <a:ea typeface="+mn-ea"/>
          <a:cs typeface="+mn-cs"/>
        </a:defRPr>
      </a:lvl1pPr>
      <a:lvl2pPr marL="363747" algn="l" defTabSz="727494" rtl="0" eaLnBrk="1" latinLnBrk="0" hangingPunct="1">
        <a:defRPr sz="1432" kern="1200">
          <a:solidFill>
            <a:schemeClr val="tx1"/>
          </a:solidFill>
          <a:latin typeface="+mn-lt"/>
          <a:ea typeface="+mn-ea"/>
          <a:cs typeface="+mn-cs"/>
        </a:defRPr>
      </a:lvl2pPr>
      <a:lvl3pPr marL="727494" algn="l" defTabSz="727494" rtl="0" eaLnBrk="1" latinLnBrk="0" hangingPunct="1">
        <a:defRPr sz="1432" kern="1200">
          <a:solidFill>
            <a:schemeClr val="tx1"/>
          </a:solidFill>
          <a:latin typeface="+mn-lt"/>
          <a:ea typeface="+mn-ea"/>
          <a:cs typeface="+mn-cs"/>
        </a:defRPr>
      </a:lvl3pPr>
      <a:lvl4pPr marL="1091241" algn="l" defTabSz="727494" rtl="0" eaLnBrk="1" latinLnBrk="0" hangingPunct="1">
        <a:defRPr sz="1432" kern="1200">
          <a:solidFill>
            <a:schemeClr val="tx1"/>
          </a:solidFill>
          <a:latin typeface="+mn-lt"/>
          <a:ea typeface="+mn-ea"/>
          <a:cs typeface="+mn-cs"/>
        </a:defRPr>
      </a:lvl4pPr>
      <a:lvl5pPr marL="1454987" algn="l" defTabSz="727494" rtl="0" eaLnBrk="1" latinLnBrk="0" hangingPunct="1">
        <a:defRPr sz="1432" kern="1200">
          <a:solidFill>
            <a:schemeClr val="tx1"/>
          </a:solidFill>
          <a:latin typeface="+mn-lt"/>
          <a:ea typeface="+mn-ea"/>
          <a:cs typeface="+mn-cs"/>
        </a:defRPr>
      </a:lvl5pPr>
      <a:lvl6pPr marL="1818734" algn="l" defTabSz="727494" rtl="0" eaLnBrk="1" latinLnBrk="0" hangingPunct="1">
        <a:defRPr sz="1432" kern="1200">
          <a:solidFill>
            <a:schemeClr val="tx1"/>
          </a:solidFill>
          <a:latin typeface="+mn-lt"/>
          <a:ea typeface="+mn-ea"/>
          <a:cs typeface="+mn-cs"/>
        </a:defRPr>
      </a:lvl6pPr>
      <a:lvl7pPr marL="2182481" algn="l" defTabSz="727494" rtl="0" eaLnBrk="1" latinLnBrk="0" hangingPunct="1">
        <a:defRPr sz="1432" kern="1200">
          <a:solidFill>
            <a:schemeClr val="tx1"/>
          </a:solidFill>
          <a:latin typeface="+mn-lt"/>
          <a:ea typeface="+mn-ea"/>
          <a:cs typeface="+mn-cs"/>
        </a:defRPr>
      </a:lvl7pPr>
      <a:lvl8pPr marL="2546228" algn="l" defTabSz="727494" rtl="0" eaLnBrk="1" latinLnBrk="0" hangingPunct="1">
        <a:defRPr sz="1432" kern="1200">
          <a:solidFill>
            <a:schemeClr val="tx1"/>
          </a:solidFill>
          <a:latin typeface="+mn-lt"/>
          <a:ea typeface="+mn-ea"/>
          <a:cs typeface="+mn-cs"/>
        </a:defRPr>
      </a:lvl8pPr>
      <a:lvl9pPr marL="2909975" algn="l" defTabSz="727494" rtl="0" eaLnBrk="1" latinLnBrk="0" hangingPunct="1">
        <a:defRPr sz="14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6.jpeg"/><Relationship Id="rId2" Type="http://schemas.openxmlformats.org/officeDocument/2006/relationships/slideLayout" Target="../slideLayouts/slideLayout46.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hyperlink" Target="mailto:info@regionaldss.org" TargetMode="External"/><Relationship Id="rId4" Type="http://schemas.openxmlformats.org/officeDocument/2006/relationships/hyperlink" Target="http://www.regionaldss.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15"/>
          </a:p>
        </p:txBody>
      </p:sp>
      <p:sp>
        <p:nvSpPr>
          <p:cNvPr id="2" name="Titre 1"/>
          <p:cNvSpPr>
            <a:spLocks noGrp="1"/>
          </p:cNvSpPr>
          <p:nvPr>
            <p:ph type="ctrTitle"/>
          </p:nvPr>
        </p:nvSpPr>
        <p:spPr>
          <a:xfrm>
            <a:off x="555811" y="1859751"/>
            <a:ext cx="11008660" cy="2964639"/>
          </a:xfrm>
        </p:spPr>
        <p:txBody>
          <a:bodyPr>
            <a:normAutofit fontScale="90000"/>
          </a:bodyPr>
          <a:lstStyle/>
          <a:p>
            <a:r>
              <a:rPr lang="en-US" sz="6000" b="1" dirty="0">
                <a:latin typeface="+mn-lt"/>
              </a:rPr>
              <a:t/>
            </a:r>
            <a:br>
              <a:rPr lang="en-US" sz="6000" b="1" dirty="0">
                <a:latin typeface="+mn-lt"/>
              </a:rPr>
            </a:br>
            <a:r>
              <a:rPr lang="en-US" sz="6000" b="1" dirty="0">
                <a:latin typeface="+mn-lt"/>
              </a:rPr>
              <a:t/>
            </a:r>
            <a:br>
              <a:rPr lang="en-US" sz="6000" b="1" dirty="0">
                <a:latin typeface="+mn-lt"/>
              </a:rPr>
            </a:br>
            <a:r>
              <a:rPr lang="en-US" sz="6000" b="1" dirty="0">
                <a:latin typeface="+mn-lt"/>
              </a:rPr>
              <a:t/>
            </a:r>
            <a:br>
              <a:rPr lang="en-US" sz="6000" b="1" dirty="0">
                <a:latin typeface="+mn-lt"/>
              </a:rPr>
            </a:br>
            <a:r>
              <a:rPr lang="en-US" sz="6000" b="1" dirty="0">
                <a:latin typeface="+mn-lt"/>
              </a:rPr>
              <a:t/>
            </a:r>
            <a:br>
              <a:rPr lang="en-US" sz="6000" b="1" dirty="0">
                <a:latin typeface="+mn-lt"/>
              </a:rPr>
            </a:br>
            <a:r>
              <a:rPr lang="en-US" b="1" dirty="0">
                <a:latin typeface="+mn-lt"/>
              </a:rPr>
              <a:t/>
            </a:r>
            <a:br>
              <a:rPr lang="en-US" b="1" dirty="0">
                <a:latin typeface="+mn-lt"/>
              </a:rPr>
            </a:br>
            <a:r>
              <a:rPr lang="en-US" b="1" dirty="0">
                <a:latin typeface="+mn-lt"/>
              </a:rPr>
              <a:t/>
            </a:r>
            <a:br>
              <a:rPr lang="en-US" b="1" dirty="0">
                <a:latin typeface="+mn-lt"/>
              </a:rPr>
            </a:br>
            <a:r>
              <a:rPr lang="en-US" b="1" dirty="0">
                <a:latin typeface="+mn-lt"/>
              </a:rPr>
              <a:t/>
            </a:r>
            <a:br>
              <a:rPr lang="en-US" b="1" dirty="0">
                <a:latin typeface="+mn-lt"/>
              </a:rPr>
            </a:br>
            <a:r>
              <a:rPr lang="en-US" sz="5300" b="1" dirty="0" smtClean="0">
                <a:latin typeface="+mn-lt"/>
              </a:rPr>
              <a:t>Analysis </a:t>
            </a:r>
            <a:r>
              <a:rPr lang="en-US" sz="5300" b="1" dirty="0">
                <a:latin typeface="+mn-lt"/>
              </a:rPr>
              <a:t>of Solutions Planning and Programming in Urban Contexts</a:t>
            </a:r>
            <a:r>
              <a:rPr lang="en-US" b="1" dirty="0">
                <a:latin typeface="+mn-lt"/>
              </a:rPr>
              <a:t/>
            </a:r>
            <a:br>
              <a:rPr lang="en-US" b="1" dirty="0">
                <a:latin typeface="+mn-lt"/>
              </a:rPr>
            </a:br>
            <a:r>
              <a:rPr lang="en-US" sz="4400" b="1" dirty="0">
                <a:latin typeface="+mn-lt"/>
              </a:rPr>
              <a:t/>
            </a:r>
            <a:br>
              <a:rPr lang="en-US" sz="4400" b="1" dirty="0">
                <a:latin typeface="+mn-lt"/>
              </a:rPr>
            </a:br>
            <a:r>
              <a:rPr lang="en-US" sz="4400" b="1" i="1" dirty="0">
                <a:latin typeface="+mn-lt"/>
              </a:rPr>
              <a:t>Case studies from </a:t>
            </a:r>
            <a:r>
              <a:rPr lang="en-US" sz="4400" b="1" i="1" dirty="0" smtClean="0">
                <a:latin typeface="+mn-lt"/>
              </a:rPr>
              <a:t>Nairobi- Kenya </a:t>
            </a:r>
            <a:r>
              <a:rPr lang="en-US" sz="4400" b="1" i="1" dirty="0">
                <a:latin typeface="+mn-lt"/>
              </a:rPr>
              <a:t>and </a:t>
            </a:r>
            <a:r>
              <a:rPr lang="en-US" sz="4400" b="1" i="1" dirty="0" smtClean="0">
                <a:latin typeface="+mn-lt"/>
              </a:rPr>
              <a:t/>
            </a:r>
            <a:br>
              <a:rPr lang="en-US" sz="4400" b="1" i="1" dirty="0" smtClean="0">
                <a:latin typeface="+mn-lt"/>
              </a:rPr>
            </a:br>
            <a:r>
              <a:rPr lang="en-US" sz="4400" b="1" i="1" dirty="0" smtClean="0">
                <a:latin typeface="+mn-lt"/>
              </a:rPr>
              <a:t>Mogadishu </a:t>
            </a:r>
            <a:r>
              <a:rPr lang="en-US" sz="4400" b="1" i="1" dirty="0">
                <a:latin typeface="+mn-lt"/>
              </a:rPr>
              <a:t>and </a:t>
            </a:r>
            <a:r>
              <a:rPr lang="en-US" sz="4400" b="1" i="1" dirty="0" smtClean="0">
                <a:latin typeface="+mn-lt"/>
              </a:rPr>
              <a:t>Baidoa- Somalia </a:t>
            </a:r>
            <a:endParaRPr lang="en-US" sz="4400" b="1" i="1" dirty="0">
              <a:latin typeface="+mn-lt"/>
            </a:endParaRPr>
          </a:p>
        </p:txBody>
      </p:sp>
      <p:pic>
        <p:nvPicPr>
          <p:cNvPr id="30" name="Picture 29"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898" y="57673"/>
            <a:ext cx="3674052" cy="898663"/>
          </a:xfrm>
          <a:prstGeom prst="rect">
            <a:avLst/>
          </a:prstGeom>
          <a:noFill/>
          <a:ln>
            <a:noFill/>
          </a:ln>
        </p:spPr>
      </p:pic>
      <p:sp>
        <p:nvSpPr>
          <p:cNvPr id="3" name="TextBox 2"/>
          <p:cNvSpPr txBox="1"/>
          <p:nvPr/>
        </p:nvSpPr>
        <p:spPr>
          <a:xfrm>
            <a:off x="4883068" y="5731755"/>
            <a:ext cx="1834419" cy="400110"/>
          </a:xfrm>
          <a:prstGeom prst="rect">
            <a:avLst/>
          </a:prstGeom>
          <a:noFill/>
        </p:spPr>
        <p:txBody>
          <a:bodyPr wrap="square" rtlCol="0">
            <a:spAutoFit/>
          </a:bodyPr>
          <a:lstStyle/>
          <a:p>
            <a:r>
              <a:rPr lang="en-GB" sz="2000" i="1" dirty="0" smtClean="0"/>
              <a:t>Funded by</a:t>
            </a:r>
            <a:r>
              <a:rPr lang="en-GB" i="1" dirty="0" smtClean="0"/>
              <a:t>:</a:t>
            </a:r>
            <a:endParaRPr lang="en-GB" i="1" dirty="0"/>
          </a:p>
        </p:txBody>
      </p:sp>
      <p:pic>
        <p:nvPicPr>
          <p:cNvPr id="4" name="Picture 3"/>
          <p:cNvPicPr>
            <a:picLocks noChangeAspect="1"/>
          </p:cNvPicPr>
          <p:nvPr/>
        </p:nvPicPr>
        <p:blipFill>
          <a:blip r:embed="rId4"/>
          <a:stretch>
            <a:fillRect/>
          </a:stretch>
        </p:blipFill>
        <p:spPr>
          <a:xfrm>
            <a:off x="10531426" y="4945690"/>
            <a:ext cx="1332641" cy="157213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5420" y="5550525"/>
            <a:ext cx="2799485" cy="838264"/>
          </a:xfrm>
          <a:prstGeom prst="rect">
            <a:avLst/>
          </a:prstGeom>
        </p:spPr>
      </p:pic>
    </p:spTree>
    <p:extLst>
      <p:ext uri="{BB962C8B-B14F-4D97-AF65-F5344CB8AC3E}">
        <p14:creationId xmlns:p14="http://schemas.microsoft.com/office/powerpoint/2010/main" val="87376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48126"/>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421173" y="-48126"/>
            <a:ext cx="11141561" cy="691030"/>
          </a:xfrm>
        </p:spPr>
        <p:txBody>
          <a:bodyPr>
            <a:noAutofit/>
          </a:bodyPr>
          <a:lstStyle/>
          <a:p>
            <a:pPr algn="ctr"/>
            <a:r>
              <a:rPr lang="en-US" sz="4600" b="1" dirty="0">
                <a:latin typeface="+mn-lt"/>
              </a:rPr>
              <a:t/>
            </a:r>
            <a:br>
              <a:rPr lang="en-US" sz="4600" b="1" dirty="0">
                <a:latin typeface="+mn-lt"/>
              </a:rPr>
            </a:br>
            <a:r>
              <a:rPr lang="en-US" sz="4600" b="1" dirty="0" smtClean="0">
                <a:solidFill>
                  <a:srgbClr val="C00000"/>
                </a:solidFill>
                <a:latin typeface="+mn-lt"/>
              </a:rPr>
              <a:t>Somalia IDPs case study</a:t>
            </a:r>
            <a:endParaRPr lang="en-US" sz="4600" b="1" dirty="0">
              <a:solidFill>
                <a:srgbClr val="C00000"/>
              </a:solidFill>
              <a:latin typeface="+mn-lt"/>
            </a:endParaRPr>
          </a:p>
        </p:txBody>
      </p:sp>
      <p:sp>
        <p:nvSpPr>
          <p:cNvPr id="3" name="Content Placeholder 2"/>
          <p:cNvSpPr>
            <a:spLocks noGrp="1"/>
          </p:cNvSpPr>
          <p:nvPr>
            <p:ph sz="half" idx="1"/>
          </p:nvPr>
        </p:nvSpPr>
        <p:spPr>
          <a:xfrm>
            <a:off x="421173" y="956930"/>
            <a:ext cx="11770827" cy="5852944"/>
          </a:xfrm>
        </p:spPr>
        <p:txBody>
          <a:bodyPr>
            <a:normAutofit fontScale="32500" lnSpcReduction="20000"/>
          </a:bodyPr>
          <a:lstStyle/>
          <a:p>
            <a:pPr marL="0" lvl="0" indent="0" defTabSz="457200">
              <a:lnSpc>
                <a:spcPct val="100000"/>
              </a:lnSpc>
              <a:spcBef>
                <a:spcPts val="0"/>
              </a:spcBef>
              <a:buNone/>
              <a:defRPr/>
            </a:pPr>
            <a:endParaRPr lang="en-US" sz="3200" b="1" dirty="0">
              <a:solidFill>
                <a:prstClr val="black"/>
              </a:solidFill>
            </a:endParaRPr>
          </a:p>
          <a:p>
            <a:r>
              <a:rPr lang="en-US" sz="9200" b="1" dirty="0" smtClean="0">
                <a:solidFill>
                  <a:prstClr val="black"/>
                </a:solidFill>
              </a:rPr>
              <a:t>Large-scale </a:t>
            </a:r>
            <a:r>
              <a:rPr lang="en-US" sz="9200" b="1" dirty="0">
                <a:solidFill>
                  <a:prstClr val="black"/>
                </a:solidFill>
              </a:rPr>
              <a:t>rural to urban </a:t>
            </a:r>
            <a:r>
              <a:rPr lang="en-US" sz="9200" b="1" dirty="0" smtClean="0">
                <a:solidFill>
                  <a:prstClr val="black"/>
                </a:solidFill>
              </a:rPr>
              <a:t>displacement </a:t>
            </a:r>
            <a:r>
              <a:rPr lang="en-US" sz="9200" dirty="0" smtClean="0">
                <a:solidFill>
                  <a:prstClr val="black"/>
                </a:solidFill>
              </a:rPr>
              <a:t>due to c</a:t>
            </a:r>
            <a:r>
              <a:rPr lang="en-US" sz="9200" dirty="0" smtClean="0"/>
              <a:t>onflict, disasters, food </a:t>
            </a:r>
            <a:r>
              <a:rPr lang="en-US" sz="9200" dirty="0"/>
              <a:t>and livelihood insecurity, weak governance and </a:t>
            </a:r>
            <a:r>
              <a:rPr lang="en-US" sz="9200" dirty="0" smtClean="0"/>
              <a:t>underdevelopment</a:t>
            </a:r>
          </a:p>
          <a:p>
            <a:endParaRPr lang="en-US" sz="9200" b="1" dirty="0">
              <a:solidFill>
                <a:prstClr val="black"/>
              </a:solidFill>
            </a:endParaRPr>
          </a:p>
          <a:p>
            <a:r>
              <a:rPr lang="en-US" sz="9200" b="1" dirty="0" smtClean="0">
                <a:solidFill>
                  <a:prstClr val="black"/>
                </a:solidFill>
              </a:rPr>
              <a:t>Limited state capacity to provide protection: </a:t>
            </a:r>
            <a:r>
              <a:rPr lang="en-US" sz="9200" dirty="0">
                <a:solidFill>
                  <a:prstClr val="black"/>
                </a:solidFill>
              </a:rPr>
              <a:t>v</a:t>
            </a:r>
            <a:r>
              <a:rPr lang="en-US" sz="9200" dirty="0" smtClean="0">
                <a:solidFill>
                  <a:prstClr val="black"/>
                </a:solidFill>
              </a:rPr>
              <a:t>iolation of HLP rights is a critical protection issue, gender based violence, child labor and forced recruitments</a:t>
            </a:r>
          </a:p>
          <a:p>
            <a:pPr lvl="1"/>
            <a:endParaRPr lang="en-US" sz="9200" b="1" dirty="0" smtClean="0">
              <a:solidFill>
                <a:prstClr val="black"/>
              </a:solidFill>
            </a:endParaRPr>
          </a:p>
          <a:p>
            <a:pPr defTabSz="457200">
              <a:lnSpc>
                <a:spcPct val="100000"/>
              </a:lnSpc>
              <a:spcBef>
                <a:spcPts val="0"/>
              </a:spcBef>
              <a:defRPr/>
            </a:pPr>
            <a:r>
              <a:rPr lang="en-US" sz="9200" b="1" dirty="0">
                <a:solidFill>
                  <a:prstClr val="black"/>
                </a:solidFill>
              </a:rPr>
              <a:t>R</a:t>
            </a:r>
            <a:r>
              <a:rPr lang="en-US" sz="9200" b="1" dirty="0" smtClean="0">
                <a:solidFill>
                  <a:prstClr val="black"/>
                </a:solidFill>
              </a:rPr>
              <a:t>ight </a:t>
            </a:r>
            <a:r>
              <a:rPr lang="en-US" sz="9200" b="1" dirty="0">
                <a:solidFill>
                  <a:prstClr val="black"/>
                </a:solidFill>
              </a:rPr>
              <a:t>to work and economic opportunities </a:t>
            </a:r>
            <a:r>
              <a:rPr lang="en-US" sz="9200" dirty="0" smtClean="0">
                <a:solidFill>
                  <a:prstClr val="black"/>
                </a:solidFill>
              </a:rPr>
              <a:t>influenced </a:t>
            </a:r>
            <a:r>
              <a:rPr lang="en-US" sz="9200" dirty="0">
                <a:solidFill>
                  <a:prstClr val="black"/>
                </a:solidFill>
              </a:rPr>
              <a:t>by contextual </a:t>
            </a:r>
            <a:r>
              <a:rPr lang="en-US" sz="9200" dirty="0" smtClean="0">
                <a:solidFill>
                  <a:prstClr val="black"/>
                </a:solidFill>
              </a:rPr>
              <a:t>factors: limited opportunities lead to </a:t>
            </a:r>
            <a:r>
              <a:rPr lang="en-US" sz="9200" dirty="0">
                <a:solidFill>
                  <a:prstClr val="black"/>
                </a:solidFill>
              </a:rPr>
              <a:t>competition with a large </a:t>
            </a:r>
            <a:r>
              <a:rPr lang="en-US" sz="9200" dirty="0" smtClean="0">
                <a:solidFill>
                  <a:prstClr val="black"/>
                </a:solidFill>
              </a:rPr>
              <a:t>poor, un-employed </a:t>
            </a:r>
            <a:r>
              <a:rPr lang="en-US" sz="9200" dirty="0">
                <a:solidFill>
                  <a:prstClr val="black"/>
                </a:solidFill>
              </a:rPr>
              <a:t>host </a:t>
            </a:r>
            <a:endParaRPr lang="en-US" sz="9200" dirty="0" smtClean="0">
              <a:solidFill>
                <a:prstClr val="black"/>
              </a:solidFill>
            </a:endParaRPr>
          </a:p>
          <a:p>
            <a:pPr marL="457200" lvl="1" indent="0" defTabSz="457200">
              <a:lnSpc>
                <a:spcPct val="100000"/>
              </a:lnSpc>
              <a:spcBef>
                <a:spcPts val="0"/>
              </a:spcBef>
              <a:buNone/>
              <a:defRPr/>
            </a:pPr>
            <a:endParaRPr lang="en-US" sz="9200" dirty="0">
              <a:solidFill>
                <a:prstClr val="black"/>
              </a:solidFill>
            </a:endParaRPr>
          </a:p>
          <a:p>
            <a:pPr defTabSz="457200">
              <a:lnSpc>
                <a:spcPct val="100000"/>
              </a:lnSpc>
              <a:spcBef>
                <a:spcPts val="0"/>
              </a:spcBef>
              <a:defRPr/>
            </a:pPr>
            <a:r>
              <a:rPr lang="en-US" sz="9200" b="1" dirty="0">
                <a:solidFill>
                  <a:prstClr val="black"/>
                </a:solidFill>
              </a:rPr>
              <a:t>Relationships with the host communities </a:t>
            </a:r>
            <a:r>
              <a:rPr lang="en-US" sz="9200" b="1" dirty="0" smtClean="0">
                <a:solidFill>
                  <a:prstClr val="black"/>
                </a:solidFill>
              </a:rPr>
              <a:t>varies </a:t>
            </a:r>
            <a:r>
              <a:rPr lang="en-US" sz="9200" dirty="0" smtClean="0">
                <a:solidFill>
                  <a:prstClr val="black"/>
                </a:solidFill>
              </a:rPr>
              <a:t>from locations based on clan dynamics, </a:t>
            </a:r>
            <a:r>
              <a:rPr lang="en-US" sz="9200" dirty="0">
                <a:solidFill>
                  <a:prstClr val="black"/>
                </a:solidFill>
              </a:rPr>
              <a:t>attitudes of various </a:t>
            </a:r>
            <a:r>
              <a:rPr lang="en-US" sz="9200" dirty="0" smtClean="0">
                <a:solidFill>
                  <a:prstClr val="black"/>
                </a:solidFill>
              </a:rPr>
              <a:t>power-brokers - </a:t>
            </a:r>
            <a:r>
              <a:rPr lang="en-US" sz="9200" dirty="0">
                <a:solidFill>
                  <a:prstClr val="black"/>
                </a:solidFill>
              </a:rPr>
              <a:t>‘gate-keepers</a:t>
            </a:r>
            <a:r>
              <a:rPr lang="en-US" sz="9200" dirty="0" smtClean="0">
                <a:solidFill>
                  <a:prstClr val="black"/>
                </a:solidFill>
              </a:rPr>
              <a:t>’, land owners etc.</a:t>
            </a:r>
            <a:endParaRPr lang="en-US" sz="9200" dirty="0"/>
          </a:p>
        </p:txBody>
      </p:sp>
    </p:spTree>
    <p:extLst>
      <p:ext uri="{BB962C8B-B14F-4D97-AF65-F5344CB8AC3E}">
        <p14:creationId xmlns:p14="http://schemas.microsoft.com/office/powerpoint/2010/main" val="448861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AD43B15-19CA-4995-B557-94DF06376EB7}"/>
              </a:ext>
            </a:extLst>
          </p:cNvPr>
          <p:cNvSpPr>
            <a:spLocks noGrp="1"/>
          </p:cNvSpPr>
          <p:nvPr>
            <p:ph idx="1"/>
          </p:nvPr>
        </p:nvSpPr>
        <p:spPr>
          <a:xfrm>
            <a:off x="590939" y="1369179"/>
            <a:ext cx="11010122" cy="5488821"/>
          </a:xfrm>
        </p:spPr>
        <p:txBody>
          <a:bodyPr>
            <a:noAutofit/>
          </a:bodyPr>
          <a:lstStyle/>
          <a:p>
            <a:pPr marL="0" indent="0">
              <a:buNone/>
            </a:pPr>
            <a:r>
              <a:rPr lang="en-GB" sz="4400" b="1" dirty="0" smtClean="0"/>
              <a:t>The notion of durable solutions processes</a:t>
            </a:r>
            <a:r>
              <a:rPr lang="en-GB" sz="4400" dirty="0" smtClean="0"/>
              <a:t> varies </a:t>
            </a:r>
            <a:r>
              <a:rPr lang="en-GB" sz="4400" dirty="0"/>
              <a:t>according to </a:t>
            </a:r>
            <a:r>
              <a:rPr lang="en-GB" sz="4400" dirty="0" smtClean="0"/>
              <a:t>perspectives: </a:t>
            </a:r>
            <a:endParaRPr lang="en-GB" sz="4400" dirty="0"/>
          </a:p>
          <a:p>
            <a:pPr marL="0" indent="0">
              <a:buNone/>
            </a:pPr>
            <a:r>
              <a:rPr lang="en-GB" sz="4400" b="1" dirty="0" smtClean="0"/>
              <a:t>Authorities </a:t>
            </a:r>
            <a:r>
              <a:rPr lang="en-GB" sz="4400" dirty="0"/>
              <a:t>emphasize ‘return to place of </a:t>
            </a:r>
            <a:r>
              <a:rPr lang="en-GB" sz="4400" dirty="0" smtClean="0"/>
              <a:t>origin’</a:t>
            </a:r>
          </a:p>
          <a:p>
            <a:pPr marL="0" indent="0">
              <a:buNone/>
            </a:pPr>
            <a:r>
              <a:rPr lang="en-GB" sz="4400" b="1" dirty="0" smtClean="0"/>
              <a:t>Refugees</a:t>
            </a:r>
            <a:r>
              <a:rPr lang="en-GB" sz="4400" dirty="0" smtClean="0"/>
              <a:t> </a:t>
            </a:r>
            <a:r>
              <a:rPr lang="en-GB" sz="4400" dirty="0"/>
              <a:t>dream of ‘resettlement’; but hope for ‘local </a:t>
            </a:r>
            <a:r>
              <a:rPr lang="en-GB" sz="4400" dirty="0" smtClean="0"/>
              <a:t>integration’</a:t>
            </a:r>
          </a:p>
          <a:p>
            <a:pPr marL="0" indent="0">
              <a:buNone/>
            </a:pPr>
            <a:r>
              <a:rPr lang="en-GB" sz="4400" b="1" dirty="0" smtClean="0"/>
              <a:t>IDPs </a:t>
            </a:r>
            <a:r>
              <a:rPr lang="en-GB" sz="4400" dirty="0"/>
              <a:t>emphasize ‘local integration</a:t>
            </a:r>
            <a:r>
              <a:rPr lang="en-GB" sz="4400" dirty="0" smtClean="0"/>
              <a:t>’</a:t>
            </a:r>
          </a:p>
        </p:txBody>
      </p:sp>
      <p:pic>
        <p:nvPicPr>
          <p:cNvPr id="8" name="Picture 7"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491" y="193974"/>
            <a:ext cx="3001627" cy="762956"/>
          </a:xfrm>
          <a:prstGeom prst="rect">
            <a:avLst/>
          </a:prstGeom>
          <a:noFill/>
          <a:ln>
            <a:noFill/>
          </a:ln>
        </p:spPr>
      </p:pic>
    </p:spTree>
    <p:extLst>
      <p:ext uri="{BB962C8B-B14F-4D97-AF65-F5344CB8AC3E}">
        <p14:creationId xmlns:p14="http://schemas.microsoft.com/office/powerpoint/2010/main" val="2982931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68A334D-B1B5-40DD-BEF0-7A50B6BCA90B}"/>
              </a:ext>
            </a:extLst>
          </p:cNvPr>
          <p:cNvSpPr>
            <a:spLocks noGrp="1"/>
          </p:cNvSpPr>
          <p:nvPr>
            <p:ph type="title"/>
          </p:nvPr>
        </p:nvSpPr>
        <p:spPr>
          <a:xfrm>
            <a:off x="831850" y="1709739"/>
            <a:ext cx="10515600" cy="1688370"/>
          </a:xfrm>
        </p:spPr>
        <p:txBody>
          <a:bodyPr/>
          <a:lstStyle/>
          <a:p>
            <a:r>
              <a:rPr lang="en-GB" b="1" dirty="0">
                <a:latin typeface="+mn-lt"/>
              </a:rPr>
              <a:t>What is Being Done?</a:t>
            </a:r>
          </a:p>
        </p:txBody>
      </p:sp>
      <p:sp>
        <p:nvSpPr>
          <p:cNvPr id="10" name="Text Placeholder 9">
            <a:extLst>
              <a:ext uri="{FF2B5EF4-FFF2-40B4-BE49-F238E27FC236}">
                <a16:creationId xmlns:a16="http://schemas.microsoft.com/office/drawing/2014/main" id="{67AD3A87-4B28-4EEB-8052-18255DD572DD}"/>
              </a:ext>
            </a:extLst>
          </p:cNvPr>
          <p:cNvSpPr>
            <a:spLocks noGrp="1"/>
          </p:cNvSpPr>
          <p:nvPr>
            <p:ph type="body" idx="1"/>
          </p:nvPr>
        </p:nvSpPr>
        <p:spPr>
          <a:xfrm>
            <a:off x="831850" y="3565330"/>
            <a:ext cx="10515600" cy="1171176"/>
          </a:xfrm>
        </p:spPr>
        <p:txBody>
          <a:bodyPr>
            <a:noAutofit/>
          </a:bodyPr>
          <a:lstStyle/>
          <a:p>
            <a:pPr algn="just"/>
            <a:r>
              <a:rPr lang="en-GB" sz="4000" b="1" dirty="0"/>
              <a:t>Response </a:t>
            </a:r>
            <a:r>
              <a:rPr lang="en-GB" sz="4000" b="1" dirty="0" smtClean="0"/>
              <a:t>strategies</a:t>
            </a:r>
            <a:r>
              <a:rPr lang="en-GB" sz="4000" b="1" dirty="0"/>
              <a:t>, logic and activities </a:t>
            </a:r>
            <a:r>
              <a:rPr lang="en-GB" sz="4000" b="1" dirty="0" smtClean="0"/>
              <a:t>for displacement </a:t>
            </a:r>
            <a:r>
              <a:rPr lang="en-GB" sz="4000" b="1" dirty="0"/>
              <a:t>affected </a:t>
            </a:r>
            <a:r>
              <a:rPr lang="en-GB" sz="4400" b="1" dirty="0"/>
              <a:t>urban</a:t>
            </a:r>
            <a:r>
              <a:rPr lang="en-GB" sz="4000" b="1" dirty="0"/>
              <a:t> populations </a:t>
            </a:r>
          </a:p>
        </p:txBody>
      </p:sp>
      <p:pic>
        <p:nvPicPr>
          <p:cNvPr id="4" name="Picture 3"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491" y="193974"/>
            <a:ext cx="3001627" cy="762956"/>
          </a:xfrm>
          <a:prstGeom prst="rect">
            <a:avLst/>
          </a:prstGeom>
          <a:noFill/>
          <a:ln>
            <a:noFill/>
          </a:ln>
        </p:spPr>
      </p:pic>
    </p:spTree>
    <p:extLst>
      <p:ext uri="{BB962C8B-B14F-4D97-AF65-F5344CB8AC3E}">
        <p14:creationId xmlns:p14="http://schemas.microsoft.com/office/powerpoint/2010/main" val="1780214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ysClr val="window" lastClr="FFFFFF">
              <a:lumMod val="95000"/>
            </a:sys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450173" y="721865"/>
            <a:ext cx="11141561" cy="672408"/>
          </a:xfrm>
        </p:spPr>
        <p:txBody>
          <a:bodyPr>
            <a:noAutofit/>
          </a:bodyPr>
          <a:lstStyle/>
          <a:p>
            <a:pPr algn="ctr"/>
            <a:r>
              <a:rPr lang="en-US" sz="4600" b="1" dirty="0">
                <a:solidFill>
                  <a:srgbClr val="C00000"/>
                </a:solidFill>
                <a:latin typeface="+mn-lt"/>
              </a:rPr>
              <a:t>Responding to </a:t>
            </a:r>
            <a:r>
              <a:rPr lang="en-US" sz="4600" b="1" dirty="0" smtClean="0">
                <a:solidFill>
                  <a:srgbClr val="C00000"/>
                </a:solidFill>
                <a:latin typeface="+mn-lt"/>
              </a:rPr>
              <a:t>urban displacement</a:t>
            </a:r>
            <a:br>
              <a:rPr lang="en-US" sz="4600" b="1" dirty="0" smtClean="0">
                <a:solidFill>
                  <a:srgbClr val="C00000"/>
                </a:solidFill>
                <a:latin typeface="+mn-lt"/>
              </a:rPr>
            </a:br>
            <a:r>
              <a:rPr lang="en-US" sz="3600" b="1" dirty="0">
                <a:solidFill>
                  <a:srgbClr val="C00000"/>
                </a:solidFill>
                <a:latin typeface="+mn-lt"/>
              </a:rPr>
              <a:t>S</a:t>
            </a:r>
            <a:r>
              <a:rPr lang="en-US" sz="3600" b="1" dirty="0" smtClean="0">
                <a:solidFill>
                  <a:srgbClr val="C00000"/>
                </a:solidFill>
                <a:latin typeface="+mn-lt"/>
              </a:rPr>
              <a:t>olutions oriented strategies being applied</a:t>
            </a:r>
            <a:endParaRPr lang="en-US" sz="3600" b="1" dirty="0">
              <a:solidFill>
                <a:srgbClr val="C00000"/>
              </a:solidFill>
              <a:latin typeface="+mn-lt"/>
            </a:endParaRPr>
          </a:p>
        </p:txBody>
      </p:sp>
      <p:graphicFrame>
        <p:nvGraphicFramePr>
          <p:cNvPr id="9" name="Content Placeholder 3"/>
          <p:cNvGraphicFramePr>
            <a:graphicFrameLocks noGrp="1"/>
          </p:cNvGraphicFramePr>
          <p:nvPr>
            <p:ph sz="half" idx="1"/>
            <p:extLst>
              <p:ext uri="{D42A27DB-BD31-4B8C-83A1-F6EECF244321}">
                <p14:modId xmlns:p14="http://schemas.microsoft.com/office/powerpoint/2010/main" val="2263240099"/>
              </p:ext>
            </p:extLst>
          </p:nvPr>
        </p:nvGraphicFramePr>
        <p:xfrm>
          <a:off x="450173" y="1769588"/>
          <a:ext cx="11279006" cy="4741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7021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 y="0"/>
            <a:ext cx="12192000" cy="6858000"/>
          </a:xfrm>
          <a:prstGeom prst="rect">
            <a:avLst/>
          </a:prstGeom>
          <a:solidFill>
            <a:sysClr val="window" lastClr="FFFFFF">
              <a:lumMod val="95000"/>
            </a:sys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488379" y="429437"/>
            <a:ext cx="11010668" cy="828413"/>
          </a:xfrm>
        </p:spPr>
        <p:txBody>
          <a:bodyPr>
            <a:noAutofit/>
          </a:bodyPr>
          <a:lstStyle/>
          <a:p>
            <a:pPr algn="ctr"/>
            <a:r>
              <a:rPr lang="en-US" sz="4000" b="1" dirty="0" smtClean="0">
                <a:solidFill>
                  <a:srgbClr val="C00000"/>
                </a:solidFill>
                <a:latin typeface="News Gothic MT"/>
              </a:rPr>
              <a:t>Current response strategies to urban displacement</a:t>
            </a:r>
            <a:endParaRPr lang="en-US" sz="4000" b="1" dirty="0">
              <a:solidFill>
                <a:srgbClr val="C00000"/>
              </a:solidFill>
              <a:latin typeface="News Gothic MT"/>
            </a:endParaRPr>
          </a:p>
        </p:txBody>
      </p:sp>
      <p:sp>
        <p:nvSpPr>
          <p:cNvPr id="12" name="Content Placeholder 2">
            <a:extLst>
              <a:ext uri="{FF2B5EF4-FFF2-40B4-BE49-F238E27FC236}">
                <a16:creationId xmlns:a16="http://schemas.microsoft.com/office/drawing/2014/main" id="{07155BF4-DEAC-4334-A7E9-94B8091B35BA}"/>
              </a:ext>
            </a:extLst>
          </p:cNvPr>
          <p:cNvSpPr txBox="1">
            <a:spLocks/>
          </p:cNvSpPr>
          <p:nvPr/>
        </p:nvSpPr>
        <p:spPr>
          <a:xfrm>
            <a:off x="5721927" y="1734555"/>
            <a:ext cx="6040582" cy="44424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13" name="Content Placeholder 2">
            <a:extLst>
              <a:ext uri="{FF2B5EF4-FFF2-40B4-BE49-F238E27FC236}">
                <a16:creationId xmlns:a16="http://schemas.microsoft.com/office/drawing/2014/main" id="{64D0FB70-2634-4145-B299-203C8C34C84F}"/>
              </a:ext>
            </a:extLst>
          </p:cNvPr>
          <p:cNvSpPr txBox="1">
            <a:spLocks/>
          </p:cNvSpPr>
          <p:nvPr/>
        </p:nvSpPr>
        <p:spPr>
          <a:xfrm>
            <a:off x="5292436" y="1781823"/>
            <a:ext cx="6470072" cy="43951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3" name="Content Placeholder 2"/>
          <p:cNvSpPr>
            <a:spLocks noGrp="1"/>
          </p:cNvSpPr>
          <p:nvPr>
            <p:ph sz="half" idx="1"/>
          </p:nvPr>
        </p:nvSpPr>
        <p:spPr>
          <a:xfrm>
            <a:off x="280468" y="1687287"/>
            <a:ext cx="5432776" cy="5076178"/>
          </a:xfrm>
          <a:solidFill>
            <a:schemeClr val="bg2"/>
          </a:solidFill>
          <a:ln>
            <a:solidFill>
              <a:schemeClr val="tx1"/>
            </a:solidFill>
          </a:ln>
        </p:spPr>
        <p:txBody>
          <a:bodyPr>
            <a:normAutofit/>
          </a:bodyPr>
          <a:lstStyle/>
          <a:p>
            <a:pPr marL="0" indent="0" algn="ctr">
              <a:buNone/>
            </a:pPr>
            <a:r>
              <a:rPr lang="en-GB" sz="3600" b="1" dirty="0"/>
              <a:t>Kenya</a:t>
            </a:r>
          </a:p>
          <a:p>
            <a:pPr marL="0" indent="0">
              <a:buNone/>
            </a:pPr>
            <a:r>
              <a:rPr lang="en-GB" b="1" dirty="0"/>
              <a:t>Core strategy: </a:t>
            </a:r>
            <a:r>
              <a:rPr lang="en-GB" dirty="0"/>
              <a:t>building self-reliance, a</a:t>
            </a:r>
            <a:r>
              <a:rPr lang="en-US" dirty="0" err="1"/>
              <a:t>ccess</a:t>
            </a:r>
            <a:r>
              <a:rPr lang="en-US" dirty="0"/>
              <a:t> to essential services through existing </a:t>
            </a:r>
            <a:r>
              <a:rPr lang="en-US" dirty="0" smtClean="0"/>
              <a:t>systems</a:t>
            </a:r>
          </a:p>
          <a:p>
            <a:pPr marL="0" indent="0">
              <a:buNone/>
            </a:pPr>
            <a:endParaRPr lang="en-GB" dirty="0" smtClean="0"/>
          </a:p>
          <a:p>
            <a:pPr marL="0" indent="0">
              <a:buNone/>
            </a:pPr>
            <a:r>
              <a:rPr lang="en-GB" b="1" dirty="0" smtClean="0"/>
              <a:t>Barriers</a:t>
            </a:r>
            <a:r>
              <a:rPr lang="en-GB" b="1" dirty="0"/>
              <a:t>: </a:t>
            </a:r>
            <a:r>
              <a:rPr lang="en-GB" dirty="0" smtClean="0"/>
              <a:t>limited reach and scale, no work permits</a:t>
            </a:r>
          </a:p>
          <a:p>
            <a:pPr marL="0" indent="0">
              <a:buNone/>
            </a:pPr>
            <a:endParaRPr lang="en-GB" dirty="0" smtClean="0"/>
          </a:p>
          <a:p>
            <a:pPr marL="0" indent="0">
              <a:buNone/>
            </a:pPr>
            <a:r>
              <a:rPr lang="en-GB" b="1" dirty="0" smtClean="0"/>
              <a:t>Opportunities</a:t>
            </a:r>
            <a:r>
              <a:rPr lang="en-GB" b="1" dirty="0"/>
              <a:t>: </a:t>
            </a:r>
            <a:r>
              <a:rPr lang="en-GB" dirty="0"/>
              <a:t>building upon existing capabilities</a:t>
            </a:r>
          </a:p>
          <a:p>
            <a:endParaRPr lang="en-GB" dirty="0"/>
          </a:p>
        </p:txBody>
      </p:sp>
      <p:sp>
        <p:nvSpPr>
          <p:cNvPr id="9" name="Content Placeholder 2"/>
          <p:cNvSpPr>
            <a:spLocks noGrp="1"/>
          </p:cNvSpPr>
          <p:nvPr>
            <p:ph sz="half" idx="1"/>
          </p:nvPr>
        </p:nvSpPr>
        <p:spPr>
          <a:xfrm>
            <a:off x="6066271" y="1681253"/>
            <a:ext cx="5432776" cy="5076178"/>
          </a:xfrm>
          <a:solidFill>
            <a:schemeClr val="bg2"/>
          </a:solidFill>
          <a:ln>
            <a:solidFill>
              <a:schemeClr val="tx1"/>
            </a:solidFill>
          </a:ln>
        </p:spPr>
        <p:txBody>
          <a:bodyPr>
            <a:normAutofit/>
          </a:bodyPr>
          <a:lstStyle/>
          <a:p>
            <a:pPr marL="0" indent="0" algn="ctr">
              <a:buNone/>
            </a:pPr>
            <a:r>
              <a:rPr lang="en-GB" sz="3600" b="1" dirty="0"/>
              <a:t>Somalia</a:t>
            </a:r>
            <a:endParaRPr lang="en-US" sz="3600" b="1" dirty="0"/>
          </a:p>
          <a:p>
            <a:pPr marL="0" indent="0">
              <a:buNone/>
            </a:pPr>
            <a:r>
              <a:rPr lang="en-GB" b="1" dirty="0"/>
              <a:t>Core strategy</a:t>
            </a:r>
            <a:r>
              <a:rPr lang="en-GB" dirty="0"/>
              <a:t>: actors engagement with govt. across the </a:t>
            </a:r>
            <a:r>
              <a:rPr lang="en-GB" dirty="0" smtClean="0"/>
              <a:t>spectrum</a:t>
            </a:r>
          </a:p>
          <a:p>
            <a:endParaRPr lang="en-GB" dirty="0"/>
          </a:p>
          <a:p>
            <a:pPr marL="0" indent="0">
              <a:buNone/>
            </a:pPr>
            <a:endParaRPr lang="en-US" sz="500" dirty="0"/>
          </a:p>
          <a:p>
            <a:pPr marL="0" indent="0">
              <a:buNone/>
            </a:pPr>
            <a:r>
              <a:rPr lang="en-GB" b="1" dirty="0"/>
              <a:t>Barriers: </a:t>
            </a:r>
            <a:r>
              <a:rPr lang="en-GB" dirty="0"/>
              <a:t>Acuity forces emphasis on emergency </a:t>
            </a:r>
            <a:r>
              <a:rPr lang="en-GB" dirty="0" smtClean="0"/>
              <a:t>response</a:t>
            </a:r>
          </a:p>
          <a:p>
            <a:pPr marL="0" indent="0">
              <a:buNone/>
            </a:pPr>
            <a:endParaRPr lang="en-US" dirty="0"/>
          </a:p>
          <a:p>
            <a:pPr marL="0" indent="0">
              <a:buNone/>
            </a:pPr>
            <a:endParaRPr lang="en-GB" sz="500" b="1" dirty="0" smtClean="0"/>
          </a:p>
          <a:p>
            <a:pPr marL="0" indent="0">
              <a:buNone/>
            </a:pPr>
            <a:r>
              <a:rPr lang="en-GB" b="1" dirty="0" smtClean="0"/>
              <a:t>Opportunities</a:t>
            </a:r>
            <a:r>
              <a:rPr lang="en-GB" b="1" dirty="0"/>
              <a:t>: </a:t>
            </a:r>
            <a:r>
              <a:rPr lang="en-GB" dirty="0"/>
              <a:t>NDP provides a framework</a:t>
            </a:r>
            <a:endParaRPr lang="en-US" dirty="0"/>
          </a:p>
          <a:p>
            <a:pPr marL="0" indent="0">
              <a:buNone/>
            </a:pPr>
            <a:endParaRPr lang="en-GB" dirty="0"/>
          </a:p>
        </p:txBody>
      </p:sp>
    </p:spTree>
    <p:extLst>
      <p:ext uri="{BB962C8B-B14F-4D97-AF65-F5344CB8AC3E}">
        <p14:creationId xmlns:p14="http://schemas.microsoft.com/office/powerpoint/2010/main" val="2912485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rtlCol="0" anchor="ctr"/>
          <a:lstStyle/>
          <a:p>
            <a:pPr algn="ctr"/>
            <a:endParaRPr lang="en-US"/>
          </a:p>
        </p:txBody>
      </p:sp>
      <p:pic>
        <p:nvPicPr>
          <p:cNvPr id="5" name="Picture 4"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74" y="215240"/>
            <a:ext cx="2041291" cy="518857"/>
          </a:xfrm>
          <a:prstGeom prst="rect">
            <a:avLst/>
          </a:prstGeom>
          <a:noFill/>
          <a:ln>
            <a:noFill/>
          </a:ln>
        </p:spPr>
      </p:pic>
      <p:sp>
        <p:nvSpPr>
          <p:cNvPr id="8" name="Oval Callout 7"/>
          <p:cNvSpPr/>
          <p:nvPr/>
        </p:nvSpPr>
        <p:spPr>
          <a:xfrm>
            <a:off x="8530084" y="554434"/>
            <a:ext cx="3527948" cy="1637336"/>
          </a:xfrm>
          <a:prstGeom prst="wedgeEllipseCallout">
            <a:avLst/>
          </a:prstGeom>
          <a:solidFill>
            <a:srgbClr val="A8A8A7"/>
          </a:solidFill>
          <a:ln>
            <a:noFill/>
          </a:ln>
        </p:spPr>
        <p:style>
          <a:lnRef idx="1">
            <a:schemeClr val="accent1"/>
          </a:lnRef>
          <a:fillRef idx="3">
            <a:schemeClr val="accent1"/>
          </a:fillRef>
          <a:effectRef idx="2">
            <a:schemeClr val="accent1"/>
          </a:effectRef>
          <a:fontRef idx="minor">
            <a:schemeClr val="lt1"/>
          </a:fontRef>
        </p:style>
        <p:txBody>
          <a:bodyPr lIns="91435" tIns="45717" rIns="91435" bIns="45717" rtlCol="0" anchor="ctr"/>
          <a:lstStyle/>
          <a:p>
            <a:pPr lvl="0"/>
            <a:r>
              <a:rPr lang="en-US" b="1" dirty="0">
                <a:latin typeface="News Gothic MT"/>
                <a:cs typeface="Calibri"/>
              </a:rPr>
              <a:t>Will &amp; capacity of the authorities; will &amp; interests of other actors</a:t>
            </a:r>
          </a:p>
        </p:txBody>
      </p:sp>
      <p:sp>
        <p:nvSpPr>
          <p:cNvPr id="10" name="Oval Callout 9"/>
          <p:cNvSpPr/>
          <p:nvPr/>
        </p:nvSpPr>
        <p:spPr>
          <a:xfrm>
            <a:off x="167413" y="3847367"/>
            <a:ext cx="3527948" cy="1637336"/>
          </a:xfrm>
          <a:prstGeom prst="wedgeEllipseCallout">
            <a:avLst/>
          </a:prstGeom>
          <a:solidFill>
            <a:srgbClr val="A8A8A7"/>
          </a:solidFill>
          <a:ln>
            <a:noFill/>
          </a:ln>
        </p:spPr>
        <p:style>
          <a:lnRef idx="1">
            <a:schemeClr val="accent1"/>
          </a:lnRef>
          <a:fillRef idx="3">
            <a:schemeClr val="accent1"/>
          </a:fillRef>
          <a:effectRef idx="2">
            <a:schemeClr val="accent1"/>
          </a:effectRef>
          <a:fontRef idx="minor">
            <a:schemeClr val="lt1"/>
          </a:fontRef>
        </p:style>
        <p:txBody>
          <a:bodyPr lIns="91435" tIns="45717" rIns="91435" bIns="45717" rtlCol="0" anchor="ctr"/>
          <a:lstStyle/>
          <a:p>
            <a:r>
              <a:rPr lang="en-US" b="1" dirty="0">
                <a:latin typeface="News Gothic MT"/>
                <a:cs typeface="Calibri"/>
              </a:rPr>
              <a:t>Donor resources </a:t>
            </a:r>
            <a:r>
              <a:rPr lang="en-US" b="1" dirty="0" smtClean="0">
                <a:latin typeface="News Gothic MT"/>
                <a:cs typeface="Calibri"/>
              </a:rPr>
              <a:t>and  </a:t>
            </a:r>
            <a:r>
              <a:rPr lang="en-US" b="1" dirty="0">
                <a:latin typeface="News Gothic MT"/>
                <a:cs typeface="Calibri"/>
              </a:rPr>
              <a:t>funding flexibility</a:t>
            </a:r>
          </a:p>
        </p:txBody>
      </p:sp>
      <p:sp>
        <p:nvSpPr>
          <p:cNvPr id="11" name="Oval Callout 10"/>
          <p:cNvSpPr/>
          <p:nvPr/>
        </p:nvSpPr>
        <p:spPr>
          <a:xfrm>
            <a:off x="8530084" y="2610332"/>
            <a:ext cx="3527948" cy="1637336"/>
          </a:xfrm>
          <a:prstGeom prst="wedgeEllipseCallout">
            <a:avLst/>
          </a:prstGeom>
          <a:solidFill>
            <a:srgbClr val="AA2424"/>
          </a:solidFill>
          <a:ln>
            <a:noFill/>
          </a:ln>
        </p:spPr>
        <p:style>
          <a:lnRef idx="1">
            <a:schemeClr val="accent1"/>
          </a:lnRef>
          <a:fillRef idx="3">
            <a:schemeClr val="accent1"/>
          </a:fillRef>
          <a:effectRef idx="2">
            <a:schemeClr val="accent1"/>
          </a:effectRef>
          <a:fontRef idx="minor">
            <a:schemeClr val="lt1"/>
          </a:fontRef>
        </p:style>
        <p:txBody>
          <a:bodyPr lIns="91435" tIns="45717" rIns="91435" bIns="45717" rtlCol="0" anchor="ctr"/>
          <a:lstStyle/>
          <a:p>
            <a:pPr lvl="0"/>
            <a:r>
              <a:rPr lang="en-US" b="1" dirty="0">
                <a:latin typeface="News Gothic MT"/>
                <a:cs typeface="Calibri"/>
              </a:rPr>
              <a:t>Legal rights: HLP, right to work (documentation</a:t>
            </a:r>
            <a:r>
              <a:rPr lang="en-US" sz="2000" b="1" dirty="0">
                <a:latin typeface="News Gothic MT"/>
                <a:cs typeface="Calibri"/>
              </a:rPr>
              <a:t>)</a:t>
            </a:r>
          </a:p>
        </p:txBody>
      </p:sp>
      <p:sp>
        <p:nvSpPr>
          <p:cNvPr id="13" name="Oval Callout 12"/>
          <p:cNvSpPr/>
          <p:nvPr/>
        </p:nvSpPr>
        <p:spPr>
          <a:xfrm>
            <a:off x="175643" y="1472064"/>
            <a:ext cx="3527948" cy="1637336"/>
          </a:xfrm>
          <a:prstGeom prst="wedgeEllipseCallou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lIns="91435" tIns="45717" rIns="91435" bIns="45717" rtlCol="0" anchor="ctr"/>
          <a:lstStyle/>
          <a:p>
            <a:pPr lvl="0"/>
            <a:r>
              <a:rPr lang="en-US" b="1" dirty="0">
                <a:latin typeface="News Gothic MT"/>
                <a:cs typeface="Calibri"/>
              </a:rPr>
              <a:t>Competing interests: politicization; securitization; profiteering</a:t>
            </a:r>
          </a:p>
        </p:txBody>
      </p:sp>
      <p:sp>
        <p:nvSpPr>
          <p:cNvPr id="12" name="Oval Callout 11"/>
          <p:cNvSpPr/>
          <p:nvPr/>
        </p:nvSpPr>
        <p:spPr>
          <a:xfrm>
            <a:off x="4228211" y="403778"/>
            <a:ext cx="3527948" cy="1637336"/>
          </a:xfrm>
          <a:prstGeom prst="wedgeEllipseCallout">
            <a:avLst/>
          </a:prstGeom>
          <a:solidFill>
            <a:srgbClr val="AF161E"/>
          </a:solidFill>
          <a:ln>
            <a:noFill/>
          </a:ln>
        </p:spPr>
        <p:style>
          <a:lnRef idx="1">
            <a:schemeClr val="accent1"/>
          </a:lnRef>
          <a:fillRef idx="3">
            <a:schemeClr val="accent1"/>
          </a:fillRef>
          <a:effectRef idx="2">
            <a:schemeClr val="accent1"/>
          </a:effectRef>
          <a:fontRef idx="minor">
            <a:schemeClr val="lt1"/>
          </a:fontRef>
        </p:style>
        <p:txBody>
          <a:bodyPr lIns="91435" tIns="45717" rIns="91435" bIns="45717" rtlCol="0" anchor="ctr"/>
          <a:lstStyle/>
          <a:p>
            <a:pPr lvl="0"/>
            <a:r>
              <a:rPr lang="en-US" b="1" dirty="0">
                <a:latin typeface="News Gothic MT"/>
                <a:cs typeface="Calibri"/>
              </a:rPr>
              <a:t>Security &amp; acuity: emergency response versus development</a:t>
            </a:r>
          </a:p>
        </p:txBody>
      </p:sp>
      <p:sp>
        <p:nvSpPr>
          <p:cNvPr id="14" name="Oval Callout 13"/>
          <p:cNvSpPr/>
          <p:nvPr/>
        </p:nvSpPr>
        <p:spPr>
          <a:xfrm>
            <a:off x="7756159" y="4802102"/>
            <a:ext cx="3527948" cy="1637336"/>
          </a:xfrm>
          <a:prstGeom prst="wedgeEllipseCallout">
            <a:avLst/>
          </a:prstGeom>
          <a:solidFill>
            <a:srgbClr val="A8A8A7"/>
          </a:solidFill>
          <a:ln>
            <a:noFill/>
          </a:ln>
        </p:spPr>
        <p:style>
          <a:lnRef idx="1">
            <a:schemeClr val="accent1"/>
          </a:lnRef>
          <a:fillRef idx="3">
            <a:schemeClr val="accent1"/>
          </a:fillRef>
          <a:effectRef idx="2">
            <a:schemeClr val="accent1"/>
          </a:effectRef>
          <a:fontRef idx="minor">
            <a:schemeClr val="lt1"/>
          </a:fontRef>
        </p:style>
        <p:txBody>
          <a:bodyPr lIns="91435" tIns="45717" rIns="91435" bIns="45717" rtlCol="0" anchor="ctr"/>
          <a:lstStyle/>
          <a:p>
            <a:pPr lvl="0"/>
            <a:r>
              <a:rPr lang="en-US" b="1" dirty="0">
                <a:latin typeface="News Gothic MT"/>
                <a:cs typeface="Calibri"/>
              </a:rPr>
              <a:t>Making the response meaningful: Subsistence vs upward mobility</a:t>
            </a:r>
          </a:p>
        </p:txBody>
      </p:sp>
      <p:sp>
        <p:nvSpPr>
          <p:cNvPr id="15" name="Oval Callout 14"/>
          <p:cNvSpPr/>
          <p:nvPr/>
        </p:nvSpPr>
        <p:spPr>
          <a:xfrm>
            <a:off x="3862774" y="4903988"/>
            <a:ext cx="3527948" cy="1637336"/>
          </a:xfrm>
          <a:prstGeom prst="wedgeEllipseCallout">
            <a:avLst/>
          </a:prstGeom>
          <a:solidFill>
            <a:srgbClr val="AA2424"/>
          </a:solidFill>
          <a:ln>
            <a:noFill/>
          </a:ln>
        </p:spPr>
        <p:style>
          <a:lnRef idx="1">
            <a:schemeClr val="accent1"/>
          </a:lnRef>
          <a:fillRef idx="3">
            <a:schemeClr val="accent1"/>
          </a:fillRef>
          <a:effectRef idx="2">
            <a:schemeClr val="accent1"/>
          </a:effectRef>
          <a:fontRef idx="minor">
            <a:schemeClr val="lt1"/>
          </a:fontRef>
        </p:style>
        <p:txBody>
          <a:bodyPr lIns="91435" tIns="45717" rIns="91435" bIns="45717" rtlCol="0" anchor="ctr"/>
          <a:lstStyle/>
          <a:p>
            <a:pPr lvl="0"/>
            <a:r>
              <a:rPr lang="en-US" b="1" dirty="0">
                <a:latin typeface="News Gothic MT"/>
                <a:cs typeface="Calibri"/>
              </a:rPr>
              <a:t>Translating</a:t>
            </a:r>
            <a:r>
              <a:rPr lang="en-US" sz="2000" b="1" dirty="0">
                <a:latin typeface="News Gothic MT"/>
                <a:cs typeface="Calibri"/>
              </a:rPr>
              <a:t> </a:t>
            </a:r>
            <a:r>
              <a:rPr lang="en-US" b="1" dirty="0">
                <a:latin typeface="News Gothic MT"/>
                <a:cs typeface="Calibri"/>
              </a:rPr>
              <a:t>ideas into concrete action; macro/micro disconnects</a:t>
            </a:r>
          </a:p>
        </p:txBody>
      </p:sp>
      <p:sp>
        <p:nvSpPr>
          <p:cNvPr id="3" name="TextBox 2"/>
          <p:cNvSpPr txBox="1"/>
          <p:nvPr/>
        </p:nvSpPr>
        <p:spPr>
          <a:xfrm>
            <a:off x="4188415" y="2485835"/>
            <a:ext cx="3985749" cy="1569654"/>
          </a:xfrm>
          <a:prstGeom prst="rect">
            <a:avLst/>
          </a:prstGeom>
          <a:noFill/>
        </p:spPr>
        <p:txBody>
          <a:bodyPr wrap="square" lIns="91435" tIns="45717" rIns="91435" bIns="45717" rtlCol="0">
            <a:spAutoFit/>
          </a:bodyPr>
          <a:lstStyle/>
          <a:p>
            <a:pPr algn="ctr"/>
            <a:r>
              <a:rPr lang="en-US" sz="3200" b="1" dirty="0" smtClean="0"/>
              <a:t>Solutions-oriented </a:t>
            </a:r>
            <a:r>
              <a:rPr lang="en-US" sz="3200" b="1" dirty="0"/>
              <a:t>urban programming: </a:t>
            </a:r>
            <a:br>
              <a:rPr lang="en-US" sz="3200" b="1" dirty="0"/>
            </a:br>
            <a:r>
              <a:rPr lang="en-US" sz="3200" b="1" dirty="0"/>
              <a:t>core challenges</a:t>
            </a:r>
          </a:p>
        </p:txBody>
      </p:sp>
    </p:spTree>
    <p:extLst>
      <p:ext uri="{BB962C8B-B14F-4D97-AF65-F5344CB8AC3E}">
        <p14:creationId xmlns:p14="http://schemas.microsoft.com/office/powerpoint/2010/main" val="43873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3" grpId="0" animBg="1"/>
      <p:bldP spid="12"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1097280" y="286604"/>
            <a:ext cx="10058400" cy="990288"/>
          </a:xfrm>
        </p:spPr>
        <p:txBody>
          <a:bodyPr>
            <a:noAutofit/>
          </a:bodyPr>
          <a:lstStyle/>
          <a:p>
            <a:pPr algn="ctr"/>
            <a:r>
              <a:rPr lang="en-US" sz="4000" b="1" dirty="0">
                <a:solidFill>
                  <a:srgbClr val="AF161E"/>
                </a:solidFill>
                <a:latin typeface="News Gothic MT"/>
              </a:rPr>
              <a:t/>
            </a:r>
            <a:br>
              <a:rPr lang="en-US" sz="4000" b="1" dirty="0">
                <a:solidFill>
                  <a:srgbClr val="AF161E"/>
                </a:solidFill>
                <a:latin typeface="News Gothic MT"/>
              </a:rPr>
            </a:br>
            <a:r>
              <a:rPr lang="en-US" sz="4000" b="1" dirty="0">
                <a:solidFill>
                  <a:srgbClr val="AF161E"/>
                </a:solidFill>
                <a:latin typeface="News Gothic MT"/>
              </a:rPr>
              <a:t>Opportunities</a:t>
            </a:r>
          </a:p>
        </p:txBody>
      </p:sp>
      <p:sp>
        <p:nvSpPr>
          <p:cNvPr id="3" name="Content Placeholder 2">
            <a:extLst>
              <a:ext uri="{FF2B5EF4-FFF2-40B4-BE49-F238E27FC236}">
                <a16:creationId xmlns:a16="http://schemas.microsoft.com/office/drawing/2014/main" id="{C5D6F34E-7F90-49CA-8E96-C4EA56660CCC}"/>
              </a:ext>
            </a:extLst>
          </p:cNvPr>
          <p:cNvSpPr>
            <a:spLocks noGrp="1"/>
          </p:cNvSpPr>
          <p:nvPr>
            <p:ph sz="half" idx="1"/>
          </p:nvPr>
        </p:nvSpPr>
        <p:spPr>
          <a:xfrm>
            <a:off x="252491" y="4106313"/>
            <a:ext cx="5480301" cy="2526962"/>
          </a:xfrm>
          <a:solidFill>
            <a:schemeClr val="bg1">
              <a:lumMod val="75000"/>
            </a:schemeClr>
          </a:solidFill>
          <a:ln>
            <a:solidFill>
              <a:schemeClr val="bg1"/>
            </a:solidFill>
          </a:ln>
        </p:spPr>
        <p:txBody>
          <a:bodyPr>
            <a:noAutofit/>
          </a:bodyPr>
          <a:lstStyle/>
          <a:p>
            <a:pPr algn="ctr"/>
            <a:r>
              <a:rPr lang="en-GB" sz="2800" b="1" dirty="0" smtClean="0"/>
              <a:t>Kenya</a:t>
            </a:r>
            <a:endParaRPr lang="en-GB" sz="2800" b="1" dirty="0"/>
          </a:p>
          <a:p>
            <a:pPr>
              <a:lnSpc>
                <a:spcPct val="70000"/>
              </a:lnSpc>
            </a:pPr>
            <a:r>
              <a:rPr lang="en-GB" sz="2400" dirty="0"/>
              <a:t>Promoting counter-narrative to securitization</a:t>
            </a:r>
          </a:p>
          <a:p>
            <a:pPr>
              <a:lnSpc>
                <a:spcPct val="70000"/>
              </a:lnSpc>
            </a:pPr>
            <a:r>
              <a:rPr lang="en-GB" sz="2400" dirty="0"/>
              <a:t>Progressive un-packing of the right to work</a:t>
            </a:r>
          </a:p>
          <a:p>
            <a:pPr>
              <a:lnSpc>
                <a:spcPct val="70000"/>
              </a:lnSpc>
            </a:pPr>
            <a:r>
              <a:rPr lang="en-GB" sz="2400" dirty="0"/>
              <a:t>Increased linkages with technical training &amp; employers in urban settings</a:t>
            </a:r>
          </a:p>
        </p:txBody>
      </p:sp>
      <p:sp>
        <p:nvSpPr>
          <p:cNvPr id="4" name="Content Placeholder 3">
            <a:extLst>
              <a:ext uri="{FF2B5EF4-FFF2-40B4-BE49-F238E27FC236}">
                <a16:creationId xmlns:a16="http://schemas.microsoft.com/office/drawing/2014/main" id="{69849C95-F12F-4BEC-97AC-83DB3DE264C9}"/>
              </a:ext>
            </a:extLst>
          </p:cNvPr>
          <p:cNvSpPr>
            <a:spLocks noGrp="1"/>
          </p:cNvSpPr>
          <p:nvPr>
            <p:ph sz="half" idx="2"/>
          </p:nvPr>
        </p:nvSpPr>
        <p:spPr>
          <a:xfrm>
            <a:off x="5991379" y="4106313"/>
            <a:ext cx="5859242" cy="2526962"/>
          </a:xfrm>
          <a:solidFill>
            <a:schemeClr val="bg1">
              <a:lumMod val="75000"/>
            </a:schemeClr>
          </a:solidFill>
          <a:ln>
            <a:solidFill>
              <a:schemeClr val="bg1"/>
            </a:solidFill>
          </a:ln>
        </p:spPr>
        <p:txBody>
          <a:bodyPr>
            <a:noAutofit/>
          </a:bodyPr>
          <a:lstStyle/>
          <a:p>
            <a:pPr algn="ctr">
              <a:lnSpc>
                <a:spcPct val="100000"/>
              </a:lnSpc>
            </a:pPr>
            <a:r>
              <a:rPr lang="en-GB" sz="2800" b="1" dirty="0" smtClean="0"/>
              <a:t>Somalia </a:t>
            </a:r>
            <a:endParaRPr lang="en-GB" sz="2800" b="1" dirty="0"/>
          </a:p>
          <a:p>
            <a:pPr>
              <a:lnSpc>
                <a:spcPct val="70000"/>
              </a:lnSpc>
            </a:pPr>
            <a:r>
              <a:rPr lang="en-GB" sz="2400" dirty="0"/>
              <a:t>Progressive stabilization of security </a:t>
            </a:r>
          </a:p>
          <a:p>
            <a:pPr>
              <a:lnSpc>
                <a:spcPct val="70000"/>
              </a:lnSpc>
            </a:pPr>
            <a:r>
              <a:rPr lang="en-GB" sz="2400" dirty="0"/>
              <a:t>Gradually building of Regional state capacity</a:t>
            </a:r>
          </a:p>
          <a:p>
            <a:pPr>
              <a:lnSpc>
                <a:spcPct val="70000"/>
              </a:lnSpc>
            </a:pPr>
            <a:r>
              <a:rPr lang="en-GB" sz="2400" dirty="0"/>
              <a:t>Remittances; diaspora; and social safety-nets</a:t>
            </a:r>
          </a:p>
        </p:txBody>
      </p:sp>
      <p:pic>
        <p:nvPicPr>
          <p:cNvPr id="8" name="Picture 7"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491" y="193974"/>
            <a:ext cx="3001627" cy="762956"/>
          </a:xfrm>
          <a:prstGeom prst="rect">
            <a:avLst/>
          </a:prstGeom>
          <a:noFill/>
          <a:ln>
            <a:noFill/>
          </a:ln>
        </p:spPr>
      </p:pic>
      <p:sp>
        <p:nvSpPr>
          <p:cNvPr id="9" name="Content Placeholder 2">
            <a:extLst>
              <a:ext uri="{FF2B5EF4-FFF2-40B4-BE49-F238E27FC236}">
                <a16:creationId xmlns:a16="http://schemas.microsoft.com/office/drawing/2014/main" id="{6C0C9D49-B1C7-4950-8CE6-6FFA9F773EC7}"/>
              </a:ext>
            </a:extLst>
          </p:cNvPr>
          <p:cNvSpPr txBox="1">
            <a:spLocks/>
          </p:cNvSpPr>
          <p:nvPr/>
        </p:nvSpPr>
        <p:spPr>
          <a:xfrm>
            <a:off x="791570" y="1369522"/>
            <a:ext cx="10364110" cy="1916119"/>
          </a:xfrm>
          <a:prstGeom prst="rect">
            <a:avLst/>
          </a:prstGeom>
          <a:solidFill>
            <a:schemeClr val="bg1">
              <a:lumMod val="85000"/>
            </a:schemeClr>
          </a:solidFill>
          <a:ln>
            <a:solidFill>
              <a:schemeClr val="bg1"/>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Tx/>
              <a:buFont typeface="Arial" panose="020B0604020202020204" pitchFamily="34" charset="0"/>
              <a:buChar char="•"/>
            </a:pPr>
            <a:r>
              <a:rPr lang="en-GB" sz="2800" dirty="0">
                <a:solidFill>
                  <a:schemeClr val="tx1"/>
                </a:solidFill>
              </a:rPr>
              <a:t>Global &amp; </a:t>
            </a:r>
            <a:r>
              <a:rPr lang="en-GB" sz="2800" dirty="0" smtClean="0">
                <a:solidFill>
                  <a:schemeClr val="tx1"/>
                </a:solidFill>
              </a:rPr>
              <a:t>regional </a:t>
            </a:r>
            <a:r>
              <a:rPr lang="en-GB" sz="2800" dirty="0">
                <a:solidFill>
                  <a:schemeClr val="tx1"/>
                </a:solidFill>
              </a:rPr>
              <a:t>reiterations: IGAD results oriented process &amp; CRRF </a:t>
            </a:r>
          </a:p>
          <a:p>
            <a:pPr>
              <a:buClrTx/>
              <a:buFont typeface="Arial" panose="020B0604020202020204" pitchFamily="34" charset="0"/>
              <a:buChar char="•"/>
            </a:pPr>
            <a:r>
              <a:rPr lang="en-GB" sz="2800" dirty="0">
                <a:solidFill>
                  <a:schemeClr val="tx1"/>
                </a:solidFill>
              </a:rPr>
              <a:t>Emerging </a:t>
            </a:r>
            <a:r>
              <a:rPr lang="en-GB" sz="2800" dirty="0" smtClean="0">
                <a:solidFill>
                  <a:schemeClr val="tx1"/>
                </a:solidFill>
              </a:rPr>
              <a:t>knowledge and learning on urban solutions in other contexts </a:t>
            </a:r>
            <a:endParaRPr lang="en-GB" sz="2800" dirty="0">
              <a:solidFill>
                <a:schemeClr val="tx1"/>
              </a:solidFill>
            </a:endParaRPr>
          </a:p>
          <a:p>
            <a:pPr>
              <a:buClrTx/>
              <a:buFont typeface="Arial" panose="020B0604020202020204" pitchFamily="34" charset="0"/>
              <a:buChar char="•"/>
            </a:pPr>
            <a:r>
              <a:rPr lang="en-GB" sz="2800" dirty="0">
                <a:solidFill>
                  <a:schemeClr val="tx1"/>
                </a:solidFill>
              </a:rPr>
              <a:t>Donor approaches; Consortium approaches; Engagement of d</a:t>
            </a:r>
            <a:r>
              <a:rPr lang="en-GB" sz="2800" dirty="0" smtClean="0">
                <a:solidFill>
                  <a:schemeClr val="tx1"/>
                </a:solidFill>
              </a:rPr>
              <a:t>evelopment actors</a:t>
            </a:r>
            <a:endParaRPr lang="en-GB" sz="2800" dirty="0"/>
          </a:p>
          <a:p>
            <a:endParaRPr lang="en-GB" sz="3200" dirty="0"/>
          </a:p>
        </p:txBody>
      </p:sp>
      <p:sp>
        <p:nvSpPr>
          <p:cNvPr id="5" name="Down Arrow 4"/>
          <p:cNvSpPr/>
          <p:nvPr/>
        </p:nvSpPr>
        <p:spPr>
          <a:xfrm>
            <a:off x="5732792" y="3378271"/>
            <a:ext cx="393688" cy="72804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1637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94199-0BE9-4993-A5CE-233B40A6C729}"/>
              </a:ext>
            </a:extLst>
          </p:cNvPr>
          <p:cNvSpPr>
            <a:spLocks noGrp="1"/>
          </p:cNvSpPr>
          <p:nvPr>
            <p:ph type="title"/>
          </p:nvPr>
        </p:nvSpPr>
        <p:spPr>
          <a:xfrm>
            <a:off x="831850" y="1709739"/>
            <a:ext cx="10515600" cy="1643062"/>
          </a:xfrm>
        </p:spPr>
        <p:txBody>
          <a:bodyPr>
            <a:noAutofit/>
          </a:bodyPr>
          <a:lstStyle/>
          <a:p>
            <a:r>
              <a:rPr lang="en-GB" sz="6600" b="1" dirty="0" smtClean="0">
                <a:latin typeface="+mn-lt"/>
              </a:rPr>
              <a:t>Recommendations</a:t>
            </a:r>
            <a:endParaRPr lang="en-GB" sz="5400" b="1" dirty="0">
              <a:latin typeface="+mn-lt"/>
            </a:endParaRPr>
          </a:p>
        </p:txBody>
      </p:sp>
      <p:sp>
        <p:nvSpPr>
          <p:cNvPr id="3" name="Text Placeholder 2">
            <a:extLst>
              <a:ext uri="{FF2B5EF4-FFF2-40B4-BE49-F238E27FC236}">
                <a16:creationId xmlns:a16="http://schemas.microsoft.com/office/drawing/2014/main" id="{B0F3CC12-888C-467B-B019-A87E373C9DAB}"/>
              </a:ext>
            </a:extLst>
          </p:cNvPr>
          <p:cNvSpPr>
            <a:spLocks noGrp="1"/>
          </p:cNvSpPr>
          <p:nvPr>
            <p:ph type="body" idx="1"/>
          </p:nvPr>
        </p:nvSpPr>
        <p:spPr>
          <a:xfrm>
            <a:off x="831850" y="3521411"/>
            <a:ext cx="10515600" cy="1500187"/>
          </a:xfrm>
        </p:spPr>
        <p:txBody>
          <a:bodyPr>
            <a:normAutofit/>
          </a:bodyPr>
          <a:lstStyle/>
          <a:p>
            <a:r>
              <a:rPr lang="en-GB" sz="3600" b="1" dirty="0"/>
              <a:t>What is the way forward? How can response strategies be adapted?</a:t>
            </a:r>
          </a:p>
        </p:txBody>
      </p:sp>
      <p:pic>
        <p:nvPicPr>
          <p:cNvPr id="4" name="Picture 3" descr="ReDSS Final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491" y="193974"/>
            <a:ext cx="3001627" cy="762956"/>
          </a:xfrm>
          <a:prstGeom prst="rect">
            <a:avLst/>
          </a:prstGeom>
          <a:noFill/>
          <a:ln>
            <a:noFill/>
          </a:ln>
        </p:spPr>
      </p:pic>
    </p:spTree>
    <p:extLst>
      <p:ext uri="{BB962C8B-B14F-4D97-AF65-F5344CB8AC3E}">
        <p14:creationId xmlns:p14="http://schemas.microsoft.com/office/powerpoint/2010/main" val="1555254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re 2"/>
          <p:cNvSpPr>
            <a:spLocks noGrp="1"/>
          </p:cNvSpPr>
          <p:nvPr>
            <p:ph type="title"/>
          </p:nvPr>
        </p:nvSpPr>
        <p:spPr>
          <a:xfrm>
            <a:off x="3319336" y="339593"/>
            <a:ext cx="8686801" cy="1486045"/>
          </a:xfrm>
        </p:spPr>
        <p:txBody>
          <a:bodyPr>
            <a:noAutofit/>
          </a:bodyPr>
          <a:lstStyle/>
          <a:p>
            <a:pPr lvl="0" defTabSz="457200">
              <a:lnSpc>
                <a:spcPct val="100000"/>
              </a:lnSpc>
              <a:spcBef>
                <a:spcPts val="0"/>
              </a:spcBef>
            </a:pPr>
            <a:r>
              <a:rPr lang="en-GB" sz="4000" b="1" dirty="0" smtClean="0">
                <a:latin typeface="+mn-lt"/>
                <a:ea typeface="+mn-ea"/>
                <a:cs typeface="Calibri"/>
              </a:rPr>
              <a:t>Apply ‘area-based</a:t>
            </a:r>
            <a:r>
              <a:rPr lang="en-GB" sz="4000" b="1" dirty="0">
                <a:latin typeface="+mn-lt"/>
                <a:ea typeface="+mn-ea"/>
                <a:cs typeface="Calibri"/>
              </a:rPr>
              <a:t>’ &amp; </a:t>
            </a:r>
            <a:r>
              <a:rPr lang="en-GB" sz="4000" b="1" dirty="0" smtClean="0">
                <a:latin typeface="+mn-lt"/>
                <a:ea typeface="+mn-ea"/>
                <a:cs typeface="Calibri"/>
              </a:rPr>
              <a:t>‘whole </a:t>
            </a:r>
            <a:r>
              <a:rPr lang="en-GB" sz="4000" b="1" dirty="0">
                <a:latin typeface="+mn-lt"/>
                <a:ea typeface="+mn-ea"/>
                <a:cs typeface="Calibri"/>
              </a:rPr>
              <a:t>of </a:t>
            </a:r>
            <a:r>
              <a:rPr lang="en-GB" sz="4000" b="1" dirty="0" smtClean="0">
                <a:latin typeface="+mn-lt"/>
                <a:ea typeface="+mn-ea"/>
                <a:cs typeface="Calibri"/>
              </a:rPr>
              <a:t>society</a:t>
            </a:r>
            <a:r>
              <a:rPr lang="en-GB" sz="4000" b="1" dirty="0">
                <a:latin typeface="+mn-lt"/>
                <a:ea typeface="+mn-ea"/>
                <a:cs typeface="Calibri"/>
              </a:rPr>
              <a:t>’ </a:t>
            </a:r>
            <a:r>
              <a:rPr lang="en-GB" sz="4000" b="1" dirty="0" smtClean="0">
                <a:latin typeface="+mn-lt"/>
                <a:ea typeface="+mn-ea"/>
                <a:cs typeface="Calibri"/>
              </a:rPr>
              <a:t>approaches </a:t>
            </a:r>
            <a:r>
              <a:rPr lang="en-GB" sz="4000" b="1" dirty="0">
                <a:latin typeface="+mn-lt"/>
                <a:ea typeface="+mn-ea"/>
                <a:cs typeface="Calibri"/>
              </a:rPr>
              <a:t>more strategically</a:t>
            </a:r>
            <a:endParaRPr lang="en-US" sz="4000" b="1" spc="0" dirty="0">
              <a:latin typeface="+mn-lt"/>
              <a:ea typeface="+mn-ea"/>
              <a:cs typeface="Calibri"/>
            </a:endParaRPr>
          </a:p>
        </p:txBody>
      </p:sp>
      <p:sp>
        <p:nvSpPr>
          <p:cNvPr id="7" name="TextBox 6"/>
          <p:cNvSpPr txBox="1"/>
          <p:nvPr/>
        </p:nvSpPr>
        <p:spPr>
          <a:xfrm>
            <a:off x="3133473" y="2165230"/>
            <a:ext cx="8872664" cy="4031873"/>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Analyze the breadth of urban actors </a:t>
            </a:r>
            <a:r>
              <a:rPr kumimoji="0" lang="en-US" sz="3200" b="0" i="0" u="none" strike="noStrike" kern="1200" cap="none" spc="0" normalizeH="0" baseline="0" noProof="0" dirty="0" smtClean="0">
                <a:ln>
                  <a:noFill/>
                </a:ln>
                <a:solidFill>
                  <a:prstClr val="black"/>
                </a:solidFill>
                <a:effectLst/>
                <a:uLnTx/>
                <a:uFillTx/>
                <a:latin typeface="Calibri" panose="020F0502020204030204"/>
                <a:ea typeface="+mn-ea"/>
                <a:cs typeface="+mn-cs"/>
              </a:rPr>
              <a:t>and develop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collective outcomes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smtClean="0">
                <a:ln>
                  <a:noFill/>
                </a:ln>
                <a:solidFill>
                  <a:prstClr val="black"/>
                </a:solidFill>
                <a:effectLst/>
                <a:uLnTx/>
                <a:uFillTx/>
                <a:latin typeface="Calibri" panose="020F0502020204030204"/>
                <a:ea typeface="+mn-ea"/>
                <a:cs typeface="+mn-cs"/>
              </a:rPr>
              <a:t>Invest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in urban coordination &amp; </a:t>
            </a:r>
            <a:r>
              <a:rPr kumimoji="0" lang="en-US" sz="3200" b="0" i="0" u="none" strike="noStrike" kern="1200" cap="none" spc="0" normalizeH="0" baseline="0" noProof="0" dirty="0" smtClean="0">
                <a:ln>
                  <a:noFill/>
                </a:ln>
                <a:solidFill>
                  <a:prstClr val="black"/>
                </a:solidFill>
                <a:effectLst/>
                <a:uLnTx/>
                <a:uFillTx/>
                <a:latin typeface="Calibri" panose="020F0502020204030204"/>
                <a:ea typeface="+mn-ea"/>
                <a:cs typeface="+mn-cs"/>
              </a:rPr>
              <a:t>systems that</a:t>
            </a:r>
            <a:r>
              <a:rPr kumimoji="0" lang="en-US" sz="3200" b="0" i="0" u="none" strike="noStrike" kern="1200" cap="none" spc="0" normalizeH="0" noProof="0" dirty="0" smtClean="0">
                <a:ln>
                  <a:noFill/>
                </a:ln>
                <a:solidFill>
                  <a:prstClr val="black"/>
                </a:solidFill>
                <a:effectLst/>
                <a:uLnTx/>
                <a:uFillTx/>
                <a:latin typeface="Calibri" panose="020F0502020204030204"/>
                <a:ea typeface="+mn-ea"/>
                <a:cs typeface="+mn-cs"/>
              </a:rPr>
              <a:t> f</a:t>
            </a:r>
            <a:r>
              <a:rPr kumimoji="0" lang="en-US" sz="3200" b="0" i="0" u="none" strike="noStrike" kern="1200" cap="none" spc="0" normalizeH="0" baseline="0" noProof="0" dirty="0" smtClean="0">
                <a:ln>
                  <a:noFill/>
                </a:ln>
                <a:solidFill>
                  <a:prstClr val="black"/>
                </a:solidFill>
                <a:effectLst/>
                <a:uLnTx/>
                <a:uFillTx/>
                <a:latin typeface="Calibri" panose="020F0502020204030204"/>
                <a:ea typeface="+mn-ea"/>
                <a:cs typeface="+mn-cs"/>
              </a:rPr>
              <a:t>acilitate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leadership role of the municipalities &amp; </a:t>
            </a:r>
            <a:r>
              <a:rPr kumimoji="0" lang="en-US" sz="3200" b="0" i="0" u="none" strike="noStrike" kern="1200" cap="none" spc="0" normalizeH="0" baseline="0" noProof="0" dirty="0" smtClean="0">
                <a:ln>
                  <a:noFill/>
                </a:ln>
                <a:solidFill>
                  <a:prstClr val="black"/>
                </a:solidFill>
                <a:effectLst/>
                <a:uLnTx/>
                <a:uFillTx/>
                <a:latin typeface="Calibri" panose="020F0502020204030204"/>
                <a:ea typeface="+mn-ea"/>
                <a:cs typeface="+mn-cs"/>
              </a:rPr>
              <a:t>authorities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In depth analysis of a given ‘area’ of intervention to identify its unique characteristics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28"/>
          <p:cNvSpPr txBox="1">
            <a:spLocks/>
          </p:cNvSpPr>
          <p:nvPr/>
        </p:nvSpPr>
        <p:spPr>
          <a:xfrm>
            <a:off x="0" y="18288"/>
            <a:ext cx="3133473" cy="6839712"/>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t" anchorCtr="0">
            <a:normAutofit/>
          </a:bodyPr>
          <a:lstStyle>
            <a:lvl1pPr algn="ctr" defTabSz="914400" rtl="0" eaLnBrk="1" latinLnBrk="0" hangingPunct="1">
              <a:spcBef>
                <a:spcPct val="0"/>
              </a:spcBef>
              <a:buNone/>
              <a:defRPr sz="3600" b="0"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endPar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ysClr val="window" lastClr="FFFFFF"/>
                </a:solidFill>
                <a:effectLst/>
                <a:uLnTx/>
                <a:uFillTx/>
                <a:latin typeface="News Gothic MT"/>
                <a:ea typeface="+mj-ea"/>
                <a:cs typeface="+mj-cs"/>
              </a:rPr>
              <a:t>THE WAY FORWARD</a:t>
            </a:r>
          </a:p>
        </p:txBody>
      </p:sp>
      <p:pic>
        <p:nvPicPr>
          <p:cNvPr id="10" name="Picture 9"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846" y="149266"/>
            <a:ext cx="3001627" cy="762956"/>
          </a:xfrm>
          <a:prstGeom prst="rect">
            <a:avLst/>
          </a:prstGeom>
          <a:noFill/>
          <a:ln>
            <a:noFill/>
          </a:ln>
        </p:spPr>
      </p:pic>
    </p:spTree>
    <p:extLst>
      <p:ext uri="{BB962C8B-B14F-4D97-AF65-F5344CB8AC3E}">
        <p14:creationId xmlns:p14="http://schemas.microsoft.com/office/powerpoint/2010/main" val="3405464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18288"/>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re 2"/>
          <p:cNvSpPr>
            <a:spLocks noGrp="1"/>
          </p:cNvSpPr>
          <p:nvPr>
            <p:ph type="title"/>
          </p:nvPr>
        </p:nvSpPr>
        <p:spPr>
          <a:xfrm>
            <a:off x="3780381" y="450361"/>
            <a:ext cx="8411619" cy="1486045"/>
          </a:xfrm>
        </p:spPr>
        <p:txBody>
          <a:bodyPr>
            <a:noAutofit/>
          </a:bodyPr>
          <a:lstStyle/>
          <a:p>
            <a:pPr lvl="0" defTabSz="457200">
              <a:lnSpc>
                <a:spcPct val="100000"/>
              </a:lnSpc>
              <a:spcBef>
                <a:spcPts val="0"/>
              </a:spcBef>
            </a:pPr>
            <a:r>
              <a:rPr lang="en-GB" sz="4000" b="1" dirty="0" smtClean="0">
                <a:solidFill>
                  <a:prstClr val="black"/>
                </a:solidFill>
                <a:latin typeface="+mn-lt"/>
                <a:ea typeface="+mn-ea"/>
                <a:cs typeface="Calibri"/>
              </a:rPr>
              <a:t>Correlate </a:t>
            </a:r>
            <a:r>
              <a:rPr lang="en-GB" sz="4000" b="1" dirty="0">
                <a:solidFill>
                  <a:prstClr val="black"/>
                </a:solidFill>
                <a:latin typeface="+mn-lt"/>
                <a:ea typeface="+mn-ea"/>
                <a:cs typeface="Calibri"/>
              </a:rPr>
              <a:t>in-house skills &amp; capacities with growing demands</a:t>
            </a:r>
            <a:endParaRPr lang="en-US" sz="4000" b="1" spc="0" dirty="0">
              <a:solidFill>
                <a:prstClr val="black"/>
              </a:solidFill>
              <a:latin typeface="+mn-lt"/>
              <a:ea typeface="+mn-ea"/>
              <a:cs typeface="Calibri"/>
            </a:endParaRPr>
          </a:p>
        </p:txBody>
      </p:sp>
      <p:sp>
        <p:nvSpPr>
          <p:cNvPr id="7" name="TextBox 6"/>
          <p:cNvSpPr txBox="1"/>
          <p:nvPr/>
        </p:nvSpPr>
        <p:spPr>
          <a:xfrm>
            <a:off x="3263900" y="2143386"/>
            <a:ext cx="8750300" cy="3046988"/>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Overcome macro/micro level </a:t>
            </a:r>
            <a:r>
              <a:rPr kumimoji="0" lang="en-US" sz="3200" b="0" i="0" u="none" strike="noStrike" kern="1200" cap="none" spc="0" normalizeH="0" baseline="0" noProof="0" dirty="0" smtClean="0">
                <a:ln>
                  <a:noFill/>
                </a:ln>
                <a:solidFill>
                  <a:prstClr val="black"/>
                </a:solidFill>
                <a:effectLst/>
                <a:uLnTx/>
                <a:uFillTx/>
                <a:latin typeface="Calibri" panose="020F0502020204030204"/>
                <a:ea typeface="+mn-ea"/>
                <a:cs typeface="+mn-cs"/>
              </a:rPr>
              <a:t>disconnects - facilitate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‘translation’ efforts</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Support qualitative assessment </a:t>
            </a:r>
            <a:r>
              <a:rPr kumimoji="0" lang="en-US" sz="3200" b="0" i="0" u="none" strike="noStrike" kern="1200" cap="none" spc="0" normalizeH="0" baseline="0" noProof="0" dirty="0" smtClean="0">
                <a:ln>
                  <a:noFill/>
                </a:ln>
                <a:solidFill>
                  <a:prstClr val="black"/>
                </a:solidFill>
                <a:effectLst/>
                <a:uLnTx/>
                <a:uFillTx/>
                <a:latin typeface="Calibri" panose="020F0502020204030204"/>
                <a:ea typeface="+mn-ea"/>
                <a:cs typeface="+mn-cs"/>
              </a:rPr>
              <a:t>processes - </a:t>
            </a:r>
            <a:r>
              <a:rPr kumimoji="0" lang="en-GB" sz="3200" b="0" i="1"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GB" sz="3200" b="0" i="1" u="none" strike="noStrike" kern="1200" cap="none" spc="0" normalizeH="0" baseline="0" noProof="0" dirty="0">
                <a:ln>
                  <a:noFill/>
                </a:ln>
                <a:solidFill>
                  <a:prstClr val="black"/>
                </a:solidFill>
                <a:effectLst/>
                <a:uLnTx/>
                <a:uFillTx/>
                <a:latin typeface="Calibri" panose="020F0502020204030204"/>
                <a:ea typeface="+mn-ea"/>
                <a:cs typeface="+mn-cs"/>
              </a:rPr>
              <a:t>from vulnerability-based needs assessment to capacity-based opportunity assessments</a:t>
            </a:r>
            <a:endPar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Support social change processes</a:t>
            </a:r>
          </a:p>
        </p:txBody>
      </p:sp>
      <p:sp>
        <p:nvSpPr>
          <p:cNvPr id="9" name="Title 28"/>
          <p:cNvSpPr txBox="1">
            <a:spLocks/>
          </p:cNvSpPr>
          <p:nvPr/>
        </p:nvSpPr>
        <p:spPr>
          <a:xfrm>
            <a:off x="0" y="18288"/>
            <a:ext cx="3133473" cy="695387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t" anchorCtr="0">
            <a:normAutofit/>
          </a:bodyPr>
          <a:lstStyle>
            <a:lvl1pPr algn="ctr" defTabSz="914400" rtl="0" eaLnBrk="1" latinLnBrk="0" hangingPunct="1">
              <a:spcBef>
                <a:spcPct val="0"/>
              </a:spcBef>
              <a:buNone/>
              <a:defRPr sz="3600" b="0"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endPar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ysClr val="window" lastClr="FFFFFF"/>
                </a:solidFill>
                <a:effectLst/>
                <a:uLnTx/>
                <a:uFillTx/>
                <a:latin typeface="News Gothic MT"/>
                <a:ea typeface="+mj-ea"/>
                <a:cs typeface="+mj-cs"/>
              </a:rPr>
              <a:t>THE WAY FORWARD</a:t>
            </a:r>
          </a:p>
        </p:txBody>
      </p:sp>
      <p:pic>
        <p:nvPicPr>
          <p:cNvPr id="2" name="Picture 1"/>
          <p:cNvPicPr>
            <a:picLocks noChangeAspect="1"/>
          </p:cNvPicPr>
          <p:nvPr/>
        </p:nvPicPr>
        <p:blipFill>
          <a:blip r:embed="rId3"/>
          <a:stretch>
            <a:fillRect/>
          </a:stretch>
        </p:blipFill>
        <p:spPr>
          <a:xfrm>
            <a:off x="127886" y="69328"/>
            <a:ext cx="3005588" cy="762066"/>
          </a:xfrm>
          <a:prstGeom prst="rect">
            <a:avLst/>
          </a:prstGeom>
        </p:spPr>
      </p:pic>
    </p:spTree>
    <p:extLst>
      <p:ext uri="{BB962C8B-B14F-4D97-AF65-F5344CB8AC3E}">
        <p14:creationId xmlns:p14="http://schemas.microsoft.com/office/powerpoint/2010/main" val="3466461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15"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9219" name="Espace réservé du contenu 5">
            <a:extLst/>
          </p:cNvPr>
          <p:cNvSpPr>
            <a:spLocks noGrp="1"/>
          </p:cNvSpPr>
          <p:nvPr>
            <p:ph sz="half" idx="1"/>
          </p:nvPr>
        </p:nvSpPr>
        <p:spPr>
          <a:xfrm>
            <a:off x="864764" y="575452"/>
            <a:ext cx="10259878" cy="4760965"/>
          </a:xfrm>
        </p:spPr>
        <p:txBody>
          <a:bodyPr/>
          <a:lstStyle/>
          <a:p>
            <a:pPr marL="0" indent="0" algn="ctr" eaLnBrk="1" hangingPunct="1">
              <a:buNone/>
              <a:defRPr/>
            </a:pPr>
            <a:endParaRPr lang="en-US" altLang="en-US" sz="4000" b="1" dirty="0"/>
          </a:p>
          <a:p>
            <a:pPr marL="0" indent="0" algn="ctr" eaLnBrk="1" hangingPunct="1">
              <a:buNone/>
              <a:defRPr/>
            </a:pPr>
            <a:r>
              <a:rPr lang="en-US" altLang="en-US" sz="4600" b="1" dirty="0" smtClean="0">
                <a:solidFill>
                  <a:srgbClr val="C00000"/>
                </a:solidFill>
              </a:rPr>
              <a:t>Content</a:t>
            </a:r>
          </a:p>
          <a:p>
            <a:pPr marL="0" indent="0" algn="ctr" eaLnBrk="1" hangingPunct="1">
              <a:buNone/>
              <a:defRPr/>
            </a:pPr>
            <a:endParaRPr lang="en-US" altLang="en-US" sz="800" b="1" dirty="0"/>
          </a:p>
          <a:p>
            <a:pPr marL="476454" indent="-476454" eaLnBrk="1" hangingPunct="1">
              <a:buFont typeface="+mj-lt"/>
              <a:buAutoNum type="arabicPeriod"/>
              <a:defRPr/>
            </a:pPr>
            <a:r>
              <a:rPr lang="en-GB" altLang="en-US" sz="3600" b="1" dirty="0" smtClean="0"/>
              <a:t>Objectives and methodology</a:t>
            </a:r>
          </a:p>
          <a:p>
            <a:pPr marL="0" indent="0" eaLnBrk="1" hangingPunct="1">
              <a:buNone/>
              <a:defRPr/>
            </a:pPr>
            <a:endParaRPr lang="en-GB" altLang="en-US" sz="300" b="1" dirty="0" smtClean="0"/>
          </a:p>
          <a:p>
            <a:pPr marL="0" indent="0" eaLnBrk="1" hangingPunct="1">
              <a:buNone/>
              <a:defRPr/>
            </a:pPr>
            <a:r>
              <a:rPr lang="en-GB" altLang="en-US" sz="3600" b="1" dirty="0" smtClean="0"/>
              <a:t>2. Main findings</a:t>
            </a:r>
          </a:p>
          <a:p>
            <a:pPr marL="0" indent="0" eaLnBrk="1" hangingPunct="1">
              <a:buNone/>
              <a:defRPr/>
            </a:pPr>
            <a:r>
              <a:rPr lang="en-GB" altLang="en-US" sz="500" b="1" dirty="0"/>
              <a:t>\</a:t>
            </a:r>
            <a:endParaRPr lang="en-GB" altLang="en-US" sz="500" b="1" dirty="0" smtClean="0"/>
          </a:p>
          <a:p>
            <a:pPr marL="0" indent="0" eaLnBrk="1" hangingPunct="1">
              <a:buNone/>
              <a:defRPr/>
            </a:pPr>
            <a:r>
              <a:rPr lang="en-GB" altLang="en-US" sz="3600" b="1" dirty="0" smtClean="0"/>
              <a:t>3. Recommendations and way forward</a:t>
            </a:r>
            <a:endParaRPr lang="en-US" altLang="en-US" sz="3600" dirty="0">
              <a:solidFill>
                <a:srgbClr val="000000"/>
              </a:solidFill>
            </a:endParaRPr>
          </a:p>
          <a:p>
            <a:pPr marL="38686" lvl="1" indent="0" eaLnBrk="1" hangingPunct="1">
              <a:buFont typeface="Calibri Light" panose="020F0302020204030204" pitchFamily="34" charset="0"/>
              <a:buAutoNum type="arabicPeriod"/>
              <a:defRPr/>
            </a:pPr>
            <a:endParaRPr lang="en-US" altLang="en-US" i="1" dirty="0"/>
          </a:p>
          <a:p>
            <a:pPr marL="38686" lvl="1" indent="0" eaLnBrk="1" hangingPunct="1">
              <a:buNone/>
              <a:defRPr/>
            </a:pPr>
            <a:endParaRPr lang="en-US" altLang="en-US" i="1" dirty="0"/>
          </a:p>
          <a:p>
            <a:pPr marL="0" indent="0" eaLnBrk="1" hangingPunct="1">
              <a:buFont typeface="Calibri Light" panose="020F0302020204030204" pitchFamily="34" charset="0"/>
              <a:buAutoNum type="arabicPeriod"/>
              <a:defRPr/>
            </a:pPr>
            <a:endParaRPr lang="en-US" altLang="en-US" sz="2501" i="1" dirty="0"/>
          </a:p>
          <a:p>
            <a:pPr marL="0" indent="0" eaLnBrk="1" hangingPunct="1">
              <a:buFont typeface="Calibri Light" panose="020F0302020204030204" pitchFamily="34" charset="0"/>
              <a:buAutoNum type="arabicPeriod"/>
              <a:defRPr/>
            </a:pPr>
            <a:endParaRPr lang="en-US" altLang="en-US" sz="2501" i="1" dirty="0"/>
          </a:p>
        </p:txBody>
      </p:sp>
      <p:pic>
        <p:nvPicPr>
          <p:cNvPr id="1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803612"/>
            <a:ext cx="12192000" cy="10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ReDSS Final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270" y="336732"/>
            <a:ext cx="3674052" cy="898663"/>
          </a:xfrm>
          <a:prstGeom prst="rect">
            <a:avLst/>
          </a:prstGeom>
          <a:noFill/>
          <a:ln>
            <a:noFill/>
          </a:ln>
        </p:spPr>
      </p:pic>
    </p:spTree>
    <p:extLst>
      <p:ext uri="{BB962C8B-B14F-4D97-AF65-F5344CB8AC3E}">
        <p14:creationId xmlns:p14="http://schemas.microsoft.com/office/powerpoint/2010/main" val="2598760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re 2"/>
          <p:cNvSpPr>
            <a:spLocks noGrp="1"/>
          </p:cNvSpPr>
          <p:nvPr>
            <p:ph type="title"/>
          </p:nvPr>
        </p:nvSpPr>
        <p:spPr>
          <a:xfrm>
            <a:off x="3536584" y="450361"/>
            <a:ext cx="8686801" cy="806939"/>
          </a:xfrm>
        </p:spPr>
        <p:txBody>
          <a:bodyPr>
            <a:noAutofit/>
          </a:bodyPr>
          <a:lstStyle/>
          <a:p>
            <a:pPr lvl="0" defTabSz="457200">
              <a:lnSpc>
                <a:spcPct val="100000"/>
              </a:lnSpc>
              <a:spcBef>
                <a:spcPts val="0"/>
              </a:spcBef>
            </a:pPr>
            <a:r>
              <a:rPr lang="en-US" sz="4000" b="1" dirty="0">
                <a:latin typeface="+mn-lt"/>
                <a:ea typeface="+mn-ea"/>
                <a:cs typeface="Calibri"/>
              </a:rPr>
              <a:t>Prioritize Localized Operations </a:t>
            </a:r>
            <a:endParaRPr lang="en-US" sz="4000" b="1" spc="0" dirty="0">
              <a:latin typeface="+mn-lt"/>
              <a:ea typeface="+mn-ea"/>
              <a:cs typeface="Calibri"/>
            </a:endParaRPr>
          </a:p>
        </p:txBody>
      </p:sp>
      <p:sp>
        <p:nvSpPr>
          <p:cNvPr id="7" name="TextBox 6"/>
          <p:cNvSpPr txBox="1"/>
          <p:nvPr/>
        </p:nvSpPr>
        <p:spPr>
          <a:xfrm>
            <a:off x="3196243" y="1172158"/>
            <a:ext cx="8783947" cy="452431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Calibri" panose="020F0502020204030204"/>
                <a:ea typeface="+mn-ea"/>
                <a:cs typeface="+mn-cs"/>
              </a:rPr>
              <a:t>Strategic </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engagement with the Municipal authorities </a:t>
            </a:r>
            <a:endParaRPr kumimoji="0" lang="en-GB" sz="3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Calibri" panose="020F0502020204030204"/>
                <a:ea typeface="+mn-ea"/>
                <a:cs typeface="+mn-cs"/>
              </a:rPr>
              <a:t>Respond </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to both vulnerabilities </a:t>
            </a:r>
            <a:r>
              <a:rPr kumimoji="0" lang="en-GB" sz="3200" b="0" i="0" u="none" strike="noStrike" kern="1200" cap="none" spc="0" normalizeH="0" baseline="0" noProof="0" dirty="0" smtClean="0">
                <a:ln>
                  <a:noFill/>
                </a:ln>
                <a:solidFill>
                  <a:prstClr val="black"/>
                </a:solidFill>
                <a:effectLst/>
                <a:uLnTx/>
                <a:uFillTx/>
                <a:latin typeface="Calibri" panose="020F0502020204030204"/>
                <a:ea typeface="+mn-ea"/>
                <a:cs typeface="+mn-cs"/>
              </a:rPr>
              <a:t>and </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capabilities </a:t>
            </a:r>
            <a:r>
              <a:rPr lang="en-GB" sz="3200" dirty="0" smtClean="0">
                <a:solidFill>
                  <a:prstClr val="black"/>
                </a:solidFill>
                <a:latin typeface="Calibri" panose="020F0502020204030204"/>
              </a:rPr>
              <a:t>that </a:t>
            </a:r>
            <a:r>
              <a:rPr kumimoji="0" lang="en-GB" sz="3200" b="0" i="0" u="none" strike="noStrike" kern="1200" cap="none" spc="0" normalizeH="0" baseline="0" noProof="0" dirty="0" smtClean="0">
                <a:ln>
                  <a:noFill/>
                </a:ln>
                <a:solidFill>
                  <a:prstClr val="black"/>
                </a:solidFill>
                <a:effectLst/>
                <a:uLnTx/>
                <a:uFillTx/>
                <a:latin typeface="Calibri" panose="020F0502020204030204"/>
                <a:ea typeface="+mn-ea"/>
                <a:cs typeface="+mn-cs"/>
              </a:rPr>
              <a:t>capitalizes </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on urban </a:t>
            </a:r>
            <a:r>
              <a:rPr kumimoji="0" lang="en-GB" sz="3200" b="0" i="0" u="none" strike="noStrike" kern="1200" cap="none" spc="0" normalizeH="0" baseline="0" noProof="0" dirty="0" smtClean="0">
                <a:ln>
                  <a:noFill/>
                </a:ln>
                <a:solidFill>
                  <a:prstClr val="black"/>
                </a:solidFill>
                <a:effectLst/>
                <a:uLnTx/>
                <a:uFillTx/>
                <a:latin typeface="Calibri" panose="020F0502020204030204"/>
                <a:ea typeface="+mn-ea"/>
                <a:cs typeface="+mn-cs"/>
              </a:rPr>
              <a:t>context - s</a:t>
            </a:r>
            <a:r>
              <a:rPr kumimoji="0" lang="en-US" sz="3200" b="0" i="0" u="none" strike="noStrike" kern="1200" cap="none" spc="0" normalizeH="0" baseline="0" noProof="0" dirty="0" smtClean="0">
                <a:ln>
                  <a:noFill/>
                </a:ln>
                <a:solidFill>
                  <a:prstClr val="black"/>
                </a:solidFill>
                <a:effectLst/>
                <a:uLnTx/>
                <a:uFillTx/>
                <a:latin typeface="Calibri" panose="020F0502020204030204"/>
                <a:ea typeface="+mn-ea"/>
                <a:cs typeface="+mn-cs"/>
              </a:rPr>
              <a:t>trike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 response balance between both sets of characteristics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Move towards poverty reduction and creating opportunities for ‘upward mobility (i.e.: moving beyond subsistence) </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28"/>
          <p:cNvSpPr txBox="1">
            <a:spLocks/>
          </p:cNvSpPr>
          <p:nvPr/>
        </p:nvSpPr>
        <p:spPr>
          <a:xfrm>
            <a:off x="0" y="18288"/>
            <a:ext cx="3133473" cy="695387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t" anchorCtr="0">
            <a:normAutofit/>
          </a:bodyPr>
          <a:lstStyle>
            <a:lvl1pPr algn="ctr" defTabSz="914400" rtl="0" eaLnBrk="1" latinLnBrk="0" hangingPunct="1">
              <a:spcBef>
                <a:spcPct val="0"/>
              </a:spcBef>
              <a:buNone/>
              <a:defRPr sz="3600" b="0"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endPar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ysClr val="window" lastClr="FFFFFF"/>
                </a:solidFill>
                <a:effectLst/>
                <a:uLnTx/>
                <a:uFillTx/>
                <a:latin typeface="News Gothic MT"/>
                <a:ea typeface="+mj-ea"/>
                <a:cs typeface="+mj-cs"/>
              </a:rPr>
              <a:t>THE WAY FORWARD</a:t>
            </a:r>
          </a:p>
        </p:txBody>
      </p:sp>
      <p:pic>
        <p:nvPicPr>
          <p:cNvPr id="2" name="Picture 1"/>
          <p:cNvPicPr>
            <a:picLocks noChangeAspect="1"/>
          </p:cNvPicPr>
          <p:nvPr/>
        </p:nvPicPr>
        <p:blipFill>
          <a:blip r:embed="rId3"/>
          <a:stretch>
            <a:fillRect/>
          </a:stretch>
        </p:blipFill>
        <p:spPr>
          <a:xfrm>
            <a:off x="196751" y="69328"/>
            <a:ext cx="2999492" cy="762066"/>
          </a:xfrm>
          <a:prstGeom prst="rect">
            <a:avLst/>
          </a:prstGeom>
        </p:spPr>
      </p:pic>
    </p:spTree>
    <p:extLst>
      <p:ext uri="{BB962C8B-B14F-4D97-AF65-F5344CB8AC3E}">
        <p14:creationId xmlns:p14="http://schemas.microsoft.com/office/powerpoint/2010/main" val="2931608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re 2"/>
          <p:cNvSpPr>
            <a:spLocks noGrp="1"/>
          </p:cNvSpPr>
          <p:nvPr>
            <p:ph type="title"/>
          </p:nvPr>
        </p:nvSpPr>
        <p:spPr>
          <a:xfrm>
            <a:off x="3441818" y="264380"/>
            <a:ext cx="8686801" cy="1486045"/>
          </a:xfrm>
        </p:spPr>
        <p:txBody>
          <a:bodyPr>
            <a:noAutofit/>
          </a:bodyPr>
          <a:lstStyle/>
          <a:p>
            <a:pPr lvl="0" defTabSz="457200">
              <a:lnSpc>
                <a:spcPct val="100000"/>
              </a:lnSpc>
              <a:spcBef>
                <a:spcPts val="0"/>
              </a:spcBef>
            </a:pPr>
            <a:r>
              <a:rPr lang="en-GB" sz="4000" b="1" dirty="0" smtClean="0">
                <a:latin typeface="+mn-lt"/>
                <a:ea typeface="+mn-ea"/>
                <a:cs typeface="Calibri"/>
              </a:rPr>
              <a:t>Make </a:t>
            </a:r>
            <a:r>
              <a:rPr lang="en-GB" sz="4000" b="1" dirty="0">
                <a:latin typeface="+mn-lt"/>
                <a:ea typeface="+mn-ea"/>
                <a:cs typeface="Calibri"/>
              </a:rPr>
              <a:t>social cohesion a more strategic objective</a:t>
            </a:r>
            <a:endParaRPr lang="en-US" sz="4000" b="1" spc="0" dirty="0">
              <a:latin typeface="+mn-lt"/>
              <a:ea typeface="+mn-ea"/>
              <a:cs typeface="Calibri"/>
            </a:endParaRPr>
          </a:p>
        </p:txBody>
      </p:sp>
      <p:sp>
        <p:nvSpPr>
          <p:cNvPr id="7" name="TextBox 6"/>
          <p:cNvSpPr txBox="1"/>
          <p:nvPr/>
        </p:nvSpPr>
        <p:spPr>
          <a:xfrm>
            <a:off x="3378437" y="1750425"/>
            <a:ext cx="8243364" cy="452431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Urban scenario development should include analysis of potential disharmony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Social cohesion should be more proactively promoted in urban programming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Urban responders should be supported to develop adequate ‘social change’ skills </a:t>
            </a:r>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28"/>
          <p:cNvSpPr txBox="1">
            <a:spLocks/>
          </p:cNvSpPr>
          <p:nvPr/>
        </p:nvSpPr>
        <p:spPr>
          <a:xfrm>
            <a:off x="0" y="18288"/>
            <a:ext cx="3133473" cy="695387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t" anchorCtr="0">
            <a:normAutofit/>
          </a:bodyPr>
          <a:lstStyle>
            <a:lvl1pPr algn="ctr" defTabSz="914400" rtl="0" eaLnBrk="1" latinLnBrk="0" hangingPunct="1">
              <a:spcBef>
                <a:spcPct val="0"/>
              </a:spcBef>
              <a:buNone/>
              <a:defRPr sz="3600" b="0"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endPar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ysClr val="window" lastClr="FFFFFF"/>
                </a:solidFill>
                <a:effectLst/>
                <a:uLnTx/>
                <a:uFillTx/>
                <a:latin typeface="News Gothic MT"/>
                <a:ea typeface="+mj-ea"/>
                <a:cs typeface="+mj-cs"/>
              </a:rPr>
              <a:t>THE WAY FORWARD</a:t>
            </a:r>
          </a:p>
        </p:txBody>
      </p:sp>
      <p:pic>
        <p:nvPicPr>
          <p:cNvPr id="10" name="Picture 9"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22" y="201214"/>
            <a:ext cx="3001627" cy="762956"/>
          </a:xfrm>
          <a:prstGeom prst="rect">
            <a:avLst/>
          </a:prstGeom>
          <a:noFill/>
          <a:ln>
            <a:noFill/>
          </a:ln>
        </p:spPr>
      </p:pic>
    </p:spTree>
    <p:extLst>
      <p:ext uri="{BB962C8B-B14F-4D97-AF65-F5344CB8AC3E}">
        <p14:creationId xmlns:p14="http://schemas.microsoft.com/office/powerpoint/2010/main" val="3465440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re 2"/>
          <p:cNvSpPr>
            <a:spLocks noGrp="1"/>
          </p:cNvSpPr>
          <p:nvPr>
            <p:ph type="title"/>
          </p:nvPr>
        </p:nvSpPr>
        <p:spPr>
          <a:xfrm>
            <a:off x="3505199" y="625262"/>
            <a:ext cx="8686801" cy="1485580"/>
          </a:xfrm>
        </p:spPr>
        <p:txBody>
          <a:bodyPr>
            <a:noAutofit/>
          </a:bodyPr>
          <a:lstStyle/>
          <a:p>
            <a:pPr lvl="0" defTabSz="457200">
              <a:lnSpc>
                <a:spcPct val="100000"/>
              </a:lnSpc>
              <a:spcBef>
                <a:spcPts val="0"/>
              </a:spcBef>
            </a:pPr>
            <a:r>
              <a:rPr lang="en-US" sz="4000" b="1" dirty="0">
                <a:latin typeface="+mn-lt"/>
                <a:ea typeface="+mn-ea"/>
                <a:cs typeface="Calibri"/>
              </a:rPr>
              <a:t>Continue to evolve ‘Adaptive Programming’</a:t>
            </a:r>
            <a:br>
              <a:rPr lang="en-US" sz="4000" b="1" dirty="0">
                <a:latin typeface="+mn-lt"/>
                <a:ea typeface="+mn-ea"/>
                <a:cs typeface="Calibri"/>
              </a:rPr>
            </a:br>
            <a:endParaRPr lang="en-US" sz="4000" b="1" spc="0" dirty="0">
              <a:latin typeface="+mn-lt"/>
              <a:ea typeface="+mn-ea"/>
              <a:cs typeface="Calibri"/>
            </a:endParaRPr>
          </a:p>
        </p:txBody>
      </p:sp>
      <p:sp>
        <p:nvSpPr>
          <p:cNvPr id="7" name="TextBox 6"/>
          <p:cNvSpPr txBox="1"/>
          <p:nvPr/>
        </p:nvSpPr>
        <p:spPr>
          <a:xfrm>
            <a:off x="3456237" y="2110842"/>
            <a:ext cx="8412998" cy="3970318"/>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Donors </a:t>
            </a:r>
            <a:r>
              <a:rPr kumimoji="0" lang="en-GB" sz="3600" b="0" i="0" u="none" strike="noStrike" kern="1200" cap="none" spc="0" normalizeH="0" baseline="0" noProof="0" dirty="0" smtClean="0">
                <a:ln>
                  <a:noFill/>
                </a:ln>
                <a:solidFill>
                  <a:prstClr val="black"/>
                </a:solidFill>
                <a:effectLst/>
                <a:uLnTx/>
                <a:uFillTx/>
                <a:latin typeface="Calibri" panose="020F0502020204030204"/>
                <a:ea typeface="+mn-ea"/>
                <a:cs typeface="+mn-cs"/>
              </a:rPr>
              <a:t>support to multi-year </a:t>
            </a: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adaptive, inclusive and flexible programming</a:t>
            </a:r>
            <a:endParaRPr kumimoji="0" lang="en-US" sz="3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smtClean="0">
                <a:ln>
                  <a:noFill/>
                </a:ln>
                <a:solidFill>
                  <a:prstClr val="black"/>
                </a:solidFill>
                <a:effectLst/>
                <a:uLnTx/>
                <a:uFillTx/>
                <a:latin typeface="Calibri" panose="020F0502020204030204"/>
                <a:ea typeface="+mn-ea"/>
                <a:cs typeface="+mn-cs"/>
              </a:rPr>
              <a:t>Early solutions planning - from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the outset of the displacement crisis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smtClean="0">
                <a:ln>
                  <a:noFill/>
                </a:ln>
                <a:solidFill>
                  <a:prstClr val="black"/>
                </a:solidFill>
                <a:effectLst/>
                <a:uLnTx/>
                <a:uFillTx/>
                <a:latin typeface="Calibri" panose="020F0502020204030204"/>
                <a:ea typeface="+mn-ea"/>
                <a:cs typeface="+mn-cs"/>
              </a:rPr>
              <a:t>Extended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inception </a:t>
            </a:r>
            <a:r>
              <a:rPr kumimoji="0" lang="en-US" sz="3600" b="0" i="0" u="none" strike="noStrike" kern="1200" cap="none" spc="0" normalizeH="0" baseline="0" noProof="0" dirty="0" smtClean="0">
                <a:ln>
                  <a:noFill/>
                </a:ln>
                <a:solidFill>
                  <a:prstClr val="black"/>
                </a:solidFill>
                <a:effectLst/>
                <a:uLnTx/>
                <a:uFillTx/>
                <a:latin typeface="Calibri" panose="020F0502020204030204"/>
                <a:ea typeface="+mn-ea"/>
                <a:cs typeface="+mn-cs"/>
              </a:rPr>
              <a:t>periods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to </a:t>
            </a:r>
            <a:r>
              <a:rPr kumimoji="0" lang="en-US" sz="3600" b="0" i="0" u="none" strike="noStrike" kern="1200" cap="none" spc="0" normalizeH="0" baseline="0" noProof="0" dirty="0" smtClean="0">
                <a:ln>
                  <a:noFill/>
                </a:ln>
                <a:solidFill>
                  <a:prstClr val="black"/>
                </a:solidFill>
                <a:effectLst/>
                <a:uLnTx/>
                <a:uFillTx/>
                <a:latin typeface="Calibri" panose="020F0502020204030204"/>
                <a:ea typeface="+mn-ea"/>
                <a:cs typeface="+mn-cs"/>
              </a:rPr>
              <a:t>allow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for urban area-based analysis and local contextualization </a:t>
            </a:r>
          </a:p>
        </p:txBody>
      </p:sp>
      <p:sp>
        <p:nvSpPr>
          <p:cNvPr id="9" name="Title 28"/>
          <p:cNvSpPr txBox="1">
            <a:spLocks/>
          </p:cNvSpPr>
          <p:nvPr/>
        </p:nvSpPr>
        <p:spPr>
          <a:xfrm>
            <a:off x="0" y="18288"/>
            <a:ext cx="3133473" cy="695387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t" anchorCtr="0">
            <a:normAutofit/>
          </a:bodyPr>
          <a:lstStyle>
            <a:lvl1pPr algn="ctr" defTabSz="914400" rtl="0" eaLnBrk="1" latinLnBrk="0" hangingPunct="1">
              <a:spcBef>
                <a:spcPct val="0"/>
              </a:spcBef>
              <a:buNone/>
              <a:defRPr sz="3600" b="0"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t/>
            </a:r>
            <a:br>
              <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rPr>
            </a:br>
            <a:endParaRPr kumimoji="0" lang="en-US" sz="3600" b="0" i="0" u="none" strike="noStrike" kern="1200" cap="none" spc="0" normalizeH="0" baseline="0" noProof="0" dirty="0">
              <a:ln>
                <a:noFill/>
              </a:ln>
              <a:solidFill>
                <a:sysClr val="window" lastClr="FFFFFF"/>
              </a:solidFill>
              <a:effectLst/>
              <a:uLnTx/>
              <a:uFillTx/>
              <a:latin typeface="News Gothic M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ysClr val="window" lastClr="FFFFFF"/>
                </a:solidFill>
                <a:effectLst/>
                <a:uLnTx/>
                <a:uFillTx/>
                <a:latin typeface="News Gothic MT"/>
                <a:ea typeface="+mj-ea"/>
                <a:cs typeface="+mj-cs"/>
              </a:rPr>
              <a:t>THE WAY FORWARD</a:t>
            </a:r>
          </a:p>
        </p:txBody>
      </p:sp>
      <p:pic>
        <p:nvPicPr>
          <p:cNvPr id="10" name="Picture 9"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846" y="68883"/>
            <a:ext cx="3001627" cy="762956"/>
          </a:xfrm>
          <a:prstGeom prst="rect">
            <a:avLst/>
          </a:prstGeom>
          <a:noFill/>
          <a:ln>
            <a:noFill/>
          </a:ln>
        </p:spPr>
      </p:pic>
    </p:spTree>
    <p:extLst>
      <p:ext uri="{BB962C8B-B14F-4D97-AF65-F5344CB8AC3E}">
        <p14:creationId xmlns:p14="http://schemas.microsoft.com/office/powerpoint/2010/main" val="1626788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82" name="Shape 182"/>
          <p:cNvSpPr txBox="1">
            <a:spLocks noGrp="1"/>
          </p:cNvSpPr>
          <p:nvPr>
            <p:ph type="title"/>
          </p:nvPr>
        </p:nvSpPr>
        <p:spPr>
          <a:xfrm>
            <a:off x="939115" y="1160637"/>
            <a:ext cx="9713954" cy="4466040"/>
          </a:xfrm>
        </p:spPr>
        <p:txBody>
          <a:bodyPr vert="horz" wrap="square" lIns="96990" tIns="96990" rIns="96990" bIns="96990" numCol="1" rtlCol="0" anchor="t" anchorCtr="0" compatLnSpc="1">
            <a:prstTxWarp prst="textNoShape">
              <a:avLst/>
            </a:prstTxWarp>
            <a:noAutofit/>
          </a:bodyPr>
          <a:lstStyle/>
          <a:p>
            <a:pPr algn="ctr">
              <a:defRPr/>
            </a:pPr>
            <a:r>
              <a:rPr lang="en" sz="3078" b="1" dirty="0">
                <a:latin typeface="+mn-lt"/>
              </a:rPr>
              <a:t/>
            </a:r>
            <a:br>
              <a:rPr lang="en" sz="3078" b="1" dirty="0">
                <a:latin typeface="+mn-lt"/>
              </a:rPr>
            </a:br>
            <a:r>
              <a:rPr lang="en" sz="3078" b="1" dirty="0" smtClean="0">
                <a:latin typeface="+mn-lt"/>
              </a:rPr>
              <a:t>Visit </a:t>
            </a:r>
            <a:r>
              <a:rPr lang="en" sz="3078" b="1" dirty="0">
                <a:latin typeface="+mn-lt"/>
              </a:rPr>
              <a:t>our website on:</a:t>
            </a:r>
            <a:br>
              <a:rPr lang="en" sz="3078" b="1" dirty="0">
                <a:latin typeface="+mn-lt"/>
              </a:rPr>
            </a:br>
            <a:r>
              <a:rPr lang="en" sz="3078" b="1" dirty="0">
                <a:latin typeface="+mn-lt"/>
                <a:hlinkClick r:id="rId4"/>
              </a:rPr>
              <a:t>www.regionaldss.org</a:t>
            </a:r>
            <a:r>
              <a:rPr lang="en" sz="3078" b="1" dirty="0">
                <a:latin typeface="+mn-lt"/>
              </a:rPr>
              <a:t> and subscribe to our bi monthly newsletter </a:t>
            </a:r>
            <a:br>
              <a:rPr lang="en" sz="3078" b="1" dirty="0">
                <a:latin typeface="+mn-lt"/>
              </a:rPr>
            </a:br>
            <a:r>
              <a:rPr lang="en" sz="3078" b="1" dirty="0">
                <a:latin typeface="+mn-lt"/>
              </a:rPr>
              <a:t/>
            </a:r>
            <a:br>
              <a:rPr lang="en" sz="3078" b="1" dirty="0">
                <a:latin typeface="+mn-lt"/>
              </a:rPr>
            </a:br>
            <a:r>
              <a:rPr lang="en" sz="3078" b="1" dirty="0">
                <a:latin typeface="+mn-lt"/>
              </a:rPr>
              <a:t>or write to us directly on:</a:t>
            </a:r>
            <a:br>
              <a:rPr lang="en" sz="3078" b="1" dirty="0">
                <a:latin typeface="+mn-lt"/>
              </a:rPr>
            </a:br>
            <a:r>
              <a:rPr lang="en" sz="3078" b="1" dirty="0">
                <a:latin typeface="+mn-lt"/>
                <a:hlinkClick r:id="rId5"/>
              </a:rPr>
              <a:t>info@regionaldss.org</a:t>
            </a:r>
            <a:r>
              <a:rPr lang="en" sz="3078" b="1" dirty="0">
                <a:latin typeface="+mn-lt"/>
              </a:rPr>
              <a:t/>
            </a:r>
            <a:br>
              <a:rPr lang="en" sz="3078" b="1" dirty="0">
                <a:latin typeface="+mn-lt"/>
              </a:rPr>
            </a:br>
            <a:r>
              <a:rPr lang="en" sz="3078" b="1" dirty="0">
                <a:latin typeface="+mn-lt"/>
              </a:rPr>
              <a:t/>
            </a:r>
            <a:br>
              <a:rPr lang="en" sz="3078" b="1" dirty="0">
                <a:latin typeface="+mn-lt"/>
              </a:rPr>
            </a:br>
            <a:r>
              <a:rPr lang="en-GB" sz="3078" b="1" dirty="0">
                <a:latin typeface="+mn-lt"/>
              </a:rPr>
              <a:t>View ReDSS Solutions analysis dashboard on:</a:t>
            </a:r>
            <a:br>
              <a:rPr lang="en-GB" sz="3078" b="1" dirty="0">
                <a:latin typeface="+mn-lt"/>
              </a:rPr>
            </a:br>
            <a:r>
              <a:rPr lang="en-GB" sz="3078" b="1" dirty="0">
                <a:latin typeface="+mn-lt"/>
              </a:rPr>
              <a:t>http://redss.onalabs.org</a:t>
            </a:r>
            <a:r>
              <a:rPr lang="en-GB" sz="3078" b="1" dirty="0" smtClean="0">
                <a:latin typeface="+mn-lt"/>
              </a:rPr>
              <a:t>/</a:t>
            </a:r>
            <a:br>
              <a:rPr lang="en-GB" sz="3078" b="1" dirty="0" smtClean="0">
                <a:latin typeface="+mn-lt"/>
              </a:rPr>
            </a:br>
            <a:r>
              <a:rPr lang="en" sz="3078" b="1" dirty="0">
                <a:latin typeface="+mn-lt"/>
              </a:rPr>
              <a:t/>
            </a:r>
            <a:br>
              <a:rPr lang="en" sz="3078" b="1" dirty="0">
                <a:latin typeface="+mn-lt"/>
              </a:rPr>
            </a:br>
            <a:endParaRPr lang="en" sz="3078" b="1" dirty="0">
              <a:latin typeface="+mn-lt"/>
            </a:endParaRPr>
          </a:p>
        </p:txBody>
      </p:sp>
      <p:sp>
        <p:nvSpPr>
          <p:cNvPr id="73732" name="TextBox 3"/>
          <p:cNvSpPr txBox="1">
            <a:spLocks noChangeArrowheads="1"/>
          </p:cNvSpPr>
          <p:nvPr/>
        </p:nvSpPr>
        <p:spPr bwMode="auto">
          <a:xfrm>
            <a:off x="3387464" y="784631"/>
            <a:ext cx="510684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a:ln>
                  <a:noFill/>
                </a:ln>
                <a:solidFill>
                  <a:srgbClr val="AA2424"/>
                </a:solidFill>
                <a:effectLst/>
                <a:uLnTx/>
                <a:uFillTx/>
                <a:latin typeface="Calibri" panose="020F0502020204030204" pitchFamily="34" charset="0"/>
                <a:ea typeface="MS PGothic" panose="020B0600070205080204" pitchFamily="34" charset="-128"/>
                <a:cs typeface="+mn-cs"/>
              </a:rPr>
              <a:t>For more </a:t>
            </a:r>
            <a:r>
              <a:rPr kumimoji="0" lang="en-US" altLang="en-US" sz="4000" b="1" i="0" u="none" strike="noStrike" kern="1200" cap="none" spc="0" normalizeH="0" baseline="0" noProof="0" dirty="0" smtClean="0">
                <a:ln>
                  <a:noFill/>
                </a:ln>
                <a:solidFill>
                  <a:srgbClr val="AA2424"/>
                </a:solidFill>
                <a:effectLst/>
                <a:uLnTx/>
                <a:uFillTx/>
                <a:latin typeface="Calibri" panose="020F0502020204030204" pitchFamily="34" charset="0"/>
                <a:ea typeface="MS PGothic" panose="020B0600070205080204" pitchFamily="34" charset="-128"/>
                <a:cs typeface="+mn-cs"/>
              </a:rPr>
              <a:t>information</a:t>
            </a:r>
            <a:endParaRPr kumimoji="0" lang="en-GB" altLang="en-US" sz="4000" b="0" i="0" u="none" strike="noStrike" kern="1200" cap="none" spc="0" normalizeH="0" baseline="0" noProof="0" dirty="0">
              <a:ln>
                <a:noFill/>
              </a:ln>
              <a:solidFill>
                <a:srgbClr val="AA2424"/>
              </a:solidFill>
              <a:effectLst/>
              <a:uLnTx/>
              <a:uFillTx/>
              <a:latin typeface="Calibri" panose="020F0502020204030204" pitchFamily="34" charset="0"/>
              <a:ea typeface="MS PGothic" panose="020B0600070205080204" pitchFamily="34" charset="-128"/>
              <a:cs typeface="+mn-cs"/>
            </a:endParaRPr>
          </a:p>
        </p:txBody>
      </p:sp>
      <p:pic>
        <p:nvPicPr>
          <p:cNvPr id="6" name="Picture 5" descr="ReDSS Final  Log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1846" y="68883"/>
            <a:ext cx="3001627" cy="762956"/>
          </a:xfrm>
          <a:prstGeom prst="rect">
            <a:avLst/>
          </a:prstGeom>
          <a:noFill/>
          <a:ln>
            <a:noFill/>
          </a:ln>
        </p:spPr>
      </p:pic>
      <p:pic>
        <p:nvPicPr>
          <p:cNvPr id="8" name="Picture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5803612"/>
            <a:ext cx="12192000" cy="10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10971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p:txBody>
      </p:sp>
      <p:sp>
        <p:nvSpPr>
          <p:cNvPr id="3" name="Titre 2"/>
          <p:cNvSpPr>
            <a:spLocks noGrp="1"/>
          </p:cNvSpPr>
          <p:nvPr>
            <p:ph type="title"/>
          </p:nvPr>
        </p:nvSpPr>
        <p:spPr>
          <a:xfrm>
            <a:off x="3107024" y="696334"/>
            <a:ext cx="5405359" cy="676224"/>
          </a:xfrm>
        </p:spPr>
        <p:txBody>
          <a:bodyPr>
            <a:noAutofit/>
          </a:bodyPr>
          <a:lstStyle/>
          <a:p>
            <a:pPr algn="ctr"/>
            <a:r>
              <a:rPr lang="en-US" sz="4600" b="1" spc="0" dirty="0" smtClean="0">
                <a:solidFill>
                  <a:srgbClr val="AF161E"/>
                </a:solidFill>
                <a:latin typeface="+mn-lt"/>
              </a:rPr>
              <a:t>Key objectives</a:t>
            </a:r>
            <a:endParaRPr lang="en-US" sz="4600" b="1" dirty="0">
              <a:solidFill>
                <a:srgbClr val="AF161E"/>
              </a:solidFill>
              <a:latin typeface="+mn-lt"/>
            </a:endParaRPr>
          </a:p>
        </p:txBody>
      </p:sp>
      <p:pic>
        <p:nvPicPr>
          <p:cNvPr id="11" name="Picture 10"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491" y="193974"/>
            <a:ext cx="3001627" cy="762956"/>
          </a:xfrm>
          <a:prstGeom prst="rect">
            <a:avLst/>
          </a:prstGeom>
          <a:noFill/>
          <a:ln>
            <a:noFill/>
          </a:ln>
        </p:spPr>
      </p:pic>
      <p:sp>
        <p:nvSpPr>
          <p:cNvPr id="8" name="TextBox 7"/>
          <p:cNvSpPr txBox="1"/>
          <p:nvPr/>
        </p:nvSpPr>
        <p:spPr>
          <a:xfrm>
            <a:off x="345989" y="1941334"/>
            <a:ext cx="11846011" cy="3416320"/>
          </a:xfrm>
          <a:prstGeom prst="rect">
            <a:avLst/>
          </a:prstGeom>
          <a:noFill/>
        </p:spPr>
        <p:txBody>
          <a:bodyPr wrap="square" rtlCol="0">
            <a:spAutoFit/>
          </a:bodyPr>
          <a:lstStyle/>
          <a:p>
            <a:pPr marL="285750" indent="-285750">
              <a:buFont typeface="Arial" panose="020B0604020202020204" pitchFamily="34" charset="0"/>
              <a:buChar char="•"/>
            </a:pPr>
            <a:r>
              <a:rPr lang="en-US" sz="3600" b="1" dirty="0" smtClean="0"/>
              <a:t>Understanding vulnerabilities </a:t>
            </a:r>
            <a:r>
              <a:rPr lang="en-US" sz="3600" b="1" dirty="0"/>
              <a:t>&amp; aspirations of displaced people in urban centers</a:t>
            </a:r>
          </a:p>
          <a:p>
            <a:pPr marL="285750" indent="-285750">
              <a:buFont typeface="Arial" panose="020B0604020202020204" pitchFamily="34" charset="0"/>
              <a:buChar char="•"/>
            </a:pPr>
            <a:endParaRPr lang="en-US" sz="3600" b="1" dirty="0"/>
          </a:p>
          <a:p>
            <a:pPr marL="285750" indent="-285750">
              <a:buFont typeface="Arial" panose="020B0604020202020204" pitchFamily="34" charset="0"/>
              <a:buChar char="•"/>
            </a:pPr>
            <a:r>
              <a:rPr lang="en-US" sz="3600" b="1" dirty="0"/>
              <a:t>Examining assumptions, strategies and current practices</a:t>
            </a:r>
          </a:p>
          <a:p>
            <a:pPr marL="285750" indent="-285750">
              <a:buFont typeface="Arial" panose="020B0604020202020204" pitchFamily="34" charset="0"/>
              <a:buChar char="•"/>
            </a:pPr>
            <a:endParaRPr lang="en-US" sz="3600" b="1" dirty="0"/>
          </a:p>
          <a:p>
            <a:pPr marL="285750" indent="-285750">
              <a:buFont typeface="Arial" panose="020B0604020202020204" pitchFamily="34" charset="0"/>
              <a:buChar char="•"/>
            </a:pPr>
            <a:r>
              <a:rPr lang="en-US" sz="3600" b="1" dirty="0"/>
              <a:t>Making suggestions &amp; recommendations </a:t>
            </a:r>
            <a:r>
              <a:rPr lang="en-US" sz="3600" b="1" dirty="0" smtClean="0"/>
              <a:t>moving </a:t>
            </a:r>
            <a:r>
              <a:rPr lang="en-US" sz="3600" b="1" dirty="0"/>
              <a:t>forward</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803612"/>
            <a:ext cx="12192000" cy="10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737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15"/>
          </a:p>
        </p:txBody>
      </p:sp>
      <p:pic>
        <p:nvPicPr>
          <p:cNvPr id="3" name="Picture 2"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491" y="193974"/>
            <a:ext cx="3001627" cy="762956"/>
          </a:xfrm>
          <a:prstGeom prst="rect">
            <a:avLst/>
          </a:prstGeom>
          <a:noFill/>
          <a:ln>
            <a:noFill/>
          </a:ln>
        </p:spPr>
      </p:pic>
      <p:sp>
        <p:nvSpPr>
          <p:cNvPr id="4" name="Titre 1"/>
          <p:cNvSpPr txBox="1">
            <a:spLocks/>
          </p:cNvSpPr>
          <p:nvPr/>
        </p:nvSpPr>
        <p:spPr>
          <a:xfrm>
            <a:off x="2563237" y="575452"/>
            <a:ext cx="7650305" cy="84521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600" b="1" dirty="0">
                <a:solidFill>
                  <a:srgbClr val="C00000"/>
                </a:solidFill>
                <a:latin typeface="+mn-lt"/>
              </a:rPr>
              <a:t>Why Urban </a:t>
            </a:r>
            <a:r>
              <a:rPr lang="en-US" sz="4600" b="1" dirty="0" smtClean="0">
                <a:solidFill>
                  <a:srgbClr val="C00000"/>
                </a:solidFill>
                <a:latin typeface="+mn-lt"/>
              </a:rPr>
              <a:t>Solutions?</a:t>
            </a:r>
            <a:endParaRPr lang="fr-FR" sz="4600" b="1" dirty="0">
              <a:solidFill>
                <a:srgbClr val="C00000"/>
              </a:solidFill>
              <a:latin typeface="+mn-lt"/>
            </a:endParaRPr>
          </a:p>
        </p:txBody>
      </p:sp>
      <p:sp>
        <p:nvSpPr>
          <p:cNvPr id="5" name="Sous-titre 2"/>
          <p:cNvSpPr txBox="1">
            <a:spLocks/>
          </p:cNvSpPr>
          <p:nvPr/>
        </p:nvSpPr>
        <p:spPr>
          <a:xfrm>
            <a:off x="252491" y="1805281"/>
            <a:ext cx="11361577" cy="460065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spcBef>
                <a:spcPts val="300"/>
              </a:spcBef>
              <a:buSzPct val="110000"/>
            </a:pPr>
            <a:r>
              <a:rPr lang="en-US" sz="4000" dirty="0" smtClean="0"/>
              <a:t>Global and regional trends </a:t>
            </a:r>
            <a:r>
              <a:rPr lang="en-US" sz="4000" dirty="0"/>
              <a:t>indicate a progressive urbanization of </a:t>
            </a:r>
            <a:r>
              <a:rPr lang="en-US" sz="4000" dirty="0" smtClean="0"/>
              <a:t>displacement</a:t>
            </a:r>
            <a:endParaRPr lang="en-US" sz="4000" dirty="0"/>
          </a:p>
          <a:p>
            <a:pPr marL="342900" indent="-342900">
              <a:lnSpc>
                <a:spcPct val="100000"/>
              </a:lnSpc>
              <a:spcBef>
                <a:spcPts val="300"/>
              </a:spcBef>
              <a:buSzPct val="110000"/>
            </a:pPr>
            <a:endParaRPr lang="en-US" sz="2000" dirty="0"/>
          </a:p>
          <a:p>
            <a:pPr marL="457200" indent="-457200">
              <a:lnSpc>
                <a:spcPct val="100000"/>
              </a:lnSpc>
              <a:spcBef>
                <a:spcPts val="300"/>
              </a:spcBef>
              <a:buSzPct val="110000"/>
            </a:pPr>
            <a:r>
              <a:rPr lang="en-US" sz="4000" dirty="0"/>
              <a:t>Urban responses call for a </a:t>
            </a:r>
            <a:r>
              <a:rPr lang="en-US" sz="4000" dirty="0" smtClean="0"/>
              <a:t>different approach</a:t>
            </a:r>
            <a:endParaRPr lang="en-US" sz="4000" dirty="0"/>
          </a:p>
          <a:p>
            <a:pPr marL="457200" indent="-457200">
              <a:lnSpc>
                <a:spcPct val="100000"/>
              </a:lnSpc>
              <a:spcBef>
                <a:spcPts val="300"/>
              </a:spcBef>
              <a:buSzPct val="110000"/>
            </a:pPr>
            <a:endParaRPr lang="en-US" sz="2000" dirty="0"/>
          </a:p>
          <a:p>
            <a:pPr marL="457200" indent="-457200">
              <a:lnSpc>
                <a:spcPct val="100000"/>
              </a:lnSpc>
              <a:spcBef>
                <a:spcPts val="300"/>
              </a:spcBef>
              <a:buSzPct val="110000"/>
            </a:pPr>
            <a:r>
              <a:rPr lang="en-US" sz="4000" dirty="0"/>
              <a:t>A range of ‘best practices’ have been identified. H</a:t>
            </a:r>
            <a:r>
              <a:rPr lang="en-US" sz="4000" dirty="0" smtClean="0"/>
              <a:t>ow </a:t>
            </a:r>
            <a:r>
              <a:rPr lang="en-US" sz="4000" dirty="0"/>
              <a:t>are these ideas being ‘translated’ into concrete practice?</a:t>
            </a:r>
            <a:endParaRPr lang="en-US" sz="4000" b="1" dirty="0"/>
          </a:p>
        </p:txBody>
      </p:sp>
    </p:spTree>
    <p:extLst>
      <p:ext uri="{BB962C8B-B14F-4D97-AF65-F5344CB8AC3E}">
        <p14:creationId xmlns:p14="http://schemas.microsoft.com/office/powerpoint/2010/main" val="3851578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64" name="Rectangle 63"/>
          <p:cNvSpPr/>
          <p:nvPr/>
        </p:nvSpPr>
        <p:spPr>
          <a:xfrm>
            <a:off x="-31700" y="0"/>
            <a:ext cx="12223700" cy="6858000"/>
          </a:xfrm>
          <a:prstGeom prst="rect">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457200"/>
            <a:r>
              <a:rPr lang="en-US" sz="3200" dirty="0">
                <a:solidFill>
                  <a:prstClr val="black"/>
                </a:solidFill>
                <a:latin typeface="News Gothic MT"/>
              </a:rPr>
              <a:t> </a:t>
            </a:r>
          </a:p>
        </p:txBody>
      </p:sp>
      <p:sp>
        <p:nvSpPr>
          <p:cNvPr id="170" name="Shape 170"/>
          <p:cNvSpPr txBox="1">
            <a:spLocks noGrp="1"/>
          </p:cNvSpPr>
          <p:nvPr>
            <p:ph type="title"/>
          </p:nvPr>
        </p:nvSpPr>
        <p:spPr>
          <a:xfrm>
            <a:off x="2053185" y="0"/>
            <a:ext cx="9202366" cy="1342417"/>
          </a:xfrm>
          <a:prstGeom prst="rect">
            <a:avLst/>
          </a:prstGeom>
          <a:noFill/>
          <a:ln>
            <a:noFill/>
          </a:ln>
        </p:spPr>
        <p:txBody>
          <a:bodyPr vert="horz" lIns="91425" tIns="45700" rIns="91425" bIns="45700" rtlCol="0" anchor="ctr" anchorCtr="0">
            <a:noAutofit/>
          </a:bodyPr>
          <a:lstStyle/>
          <a:p>
            <a:pPr algn="ctr">
              <a:lnSpc>
                <a:spcPct val="100000"/>
              </a:lnSpc>
              <a:spcBef>
                <a:spcPts val="0"/>
              </a:spcBef>
              <a:buClr>
                <a:schemeClr val="dk2"/>
              </a:buClr>
              <a:buSzPct val="25000"/>
            </a:pPr>
            <a:r>
              <a:rPr lang="en-US" sz="4600" b="1" dirty="0">
                <a:latin typeface="+mn-lt"/>
              </a:rPr>
              <a:t>The </a:t>
            </a:r>
            <a:r>
              <a:rPr lang="en-US" sz="4600" b="1" dirty="0" smtClean="0">
                <a:latin typeface="+mn-lt"/>
              </a:rPr>
              <a:t>study framework</a:t>
            </a:r>
            <a:endParaRPr lang="en-US" sz="4600" b="1" dirty="0">
              <a:latin typeface="+mn-lt"/>
            </a:endParaRPr>
          </a:p>
        </p:txBody>
      </p:sp>
      <p:pic>
        <p:nvPicPr>
          <p:cNvPr id="6" name="Picture 5"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491" y="193974"/>
            <a:ext cx="3001627" cy="762956"/>
          </a:xfrm>
          <a:prstGeom prst="rect">
            <a:avLst/>
          </a:prstGeom>
          <a:noFill/>
          <a:ln>
            <a:noFill/>
          </a:ln>
        </p:spPr>
      </p:pic>
      <p:pic>
        <p:nvPicPr>
          <p:cNvPr id="3" name="Picture 2"/>
          <p:cNvPicPr>
            <a:picLocks noChangeAspect="1"/>
          </p:cNvPicPr>
          <p:nvPr/>
        </p:nvPicPr>
        <p:blipFill>
          <a:blip r:embed="rId4"/>
          <a:stretch>
            <a:fillRect/>
          </a:stretch>
        </p:blipFill>
        <p:spPr>
          <a:xfrm>
            <a:off x="2190708" y="1150904"/>
            <a:ext cx="8516203" cy="5330222"/>
          </a:xfrm>
          <a:prstGeom prst="rect">
            <a:avLst/>
          </a:prstGeom>
        </p:spPr>
      </p:pic>
    </p:spTree>
    <p:extLst>
      <p:ext uri="{BB962C8B-B14F-4D97-AF65-F5344CB8AC3E}">
        <p14:creationId xmlns:p14="http://schemas.microsoft.com/office/powerpoint/2010/main" val="942263638"/>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64" name="Rectangle 63"/>
          <p:cNvSpPr/>
          <p:nvPr/>
        </p:nvSpPr>
        <p:spPr>
          <a:xfrm>
            <a:off x="-31700" y="0"/>
            <a:ext cx="12223700" cy="7005917"/>
          </a:xfrm>
          <a:prstGeom prst="rect">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457200"/>
            <a:r>
              <a:rPr lang="en-US" sz="3200" dirty="0">
                <a:solidFill>
                  <a:prstClr val="black"/>
                </a:solidFill>
                <a:latin typeface="News Gothic MT"/>
              </a:rPr>
              <a:t> </a:t>
            </a:r>
          </a:p>
        </p:txBody>
      </p:sp>
      <p:sp>
        <p:nvSpPr>
          <p:cNvPr id="170" name="Shape 170"/>
          <p:cNvSpPr txBox="1">
            <a:spLocks noGrp="1"/>
          </p:cNvSpPr>
          <p:nvPr>
            <p:ph type="title"/>
          </p:nvPr>
        </p:nvSpPr>
        <p:spPr>
          <a:xfrm>
            <a:off x="0" y="647200"/>
            <a:ext cx="11926111" cy="1007408"/>
          </a:xfrm>
          <a:prstGeom prst="rect">
            <a:avLst/>
          </a:prstGeom>
          <a:noFill/>
          <a:ln>
            <a:noFill/>
          </a:ln>
        </p:spPr>
        <p:txBody>
          <a:bodyPr vert="horz" lIns="91425" tIns="45700" rIns="91425" bIns="45700" rtlCol="0" anchor="ctr" anchorCtr="0">
            <a:noAutofit/>
          </a:bodyPr>
          <a:lstStyle/>
          <a:p>
            <a:pPr algn="ctr">
              <a:lnSpc>
                <a:spcPct val="100000"/>
              </a:lnSpc>
              <a:spcBef>
                <a:spcPts val="0"/>
              </a:spcBef>
              <a:buClr>
                <a:schemeClr val="dk2"/>
              </a:buClr>
              <a:buSzPct val="25000"/>
            </a:pPr>
            <a:r>
              <a:rPr lang="en-US" sz="4600" b="1" dirty="0">
                <a:solidFill>
                  <a:srgbClr val="C00000"/>
                </a:solidFill>
                <a:latin typeface="+mn-lt"/>
              </a:rPr>
              <a:t>Methodology</a:t>
            </a:r>
          </a:p>
        </p:txBody>
      </p:sp>
      <p:sp>
        <p:nvSpPr>
          <p:cNvPr id="2" name="TextBox 1"/>
          <p:cNvSpPr txBox="1"/>
          <p:nvPr/>
        </p:nvSpPr>
        <p:spPr>
          <a:xfrm flipH="1">
            <a:off x="498765" y="1589919"/>
            <a:ext cx="11427346" cy="6063198"/>
          </a:xfrm>
          <a:prstGeom prst="rect">
            <a:avLst/>
          </a:prstGeom>
          <a:noFill/>
        </p:spPr>
        <p:txBody>
          <a:bodyPr wrap="square" rtlCol="0">
            <a:spAutoFit/>
          </a:bodyPr>
          <a:lstStyle/>
          <a:p>
            <a:pPr lvl="0" defTabSz="457200"/>
            <a:r>
              <a:rPr lang="en-US" sz="3600" b="1" dirty="0">
                <a:solidFill>
                  <a:prstClr val="black"/>
                </a:solidFill>
              </a:rPr>
              <a:t>Literature review</a:t>
            </a:r>
          </a:p>
          <a:p>
            <a:pPr lvl="0" defTabSz="457200"/>
            <a:endParaRPr lang="en-US" sz="3600" dirty="0">
              <a:solidFill>
                <a:prstClr val="black"/>
              </a:solidFill>
            </a:endParaRPr>
          </a:p>
          <a:p>
            <a:pPr lvl="0" defTabSz="457200"/>
            <a:r>
              <a:rPr lang="en-US" sz="3600" dirty="0" smtClean="0">
                <a:solidFill>
                  <a:prstClr val="black"/>
                </a:solidFill>
              </a:rPr>
              <a:t>Urban </a:t>
            </a:r>
            <a:r>
              <a:rPr lang="en-US" sz="3600" dirty="0">
                <a:solidFill>
                  <a:prstClr val="black"/>
                </a:solidFill>
              </a:rPr>
              <a:t>Case Studies</a:t>
            </a:r>
          </a:p>
          <a:p>
            <a:pPr marL="914400" lvl="1" indent="-457200" defTabSz="457200">
              <a:buFont typeface="Arial" panose="020B0604020202020204" pitchFamily="34" charset="0"/>
              <a:buChar char="•"/>
            </a:pPr>
            <a:r>
              <a:rPr lang="en-US" sz="3600" b="1" dirty="0"/>
              <a:t>Kenya: </a:t>
            </a:r>
            <a:r>
              <a:rPr lang="en-US" sz="3600" dirty="0">
                <a:solidFill>
                  <a:prstClr val="black"/>
                </a:solidFill>
              </a:rPr>
              <a:t>Nairobi</a:t>
            </a:r>
          </a:p>
          <a:p>
            <a:pPr marL="914400" lvl="1" indent="-457200" defTabSz="457200">
              <a:buFont typeface="Arial" panose="020B0604020202020204" pitchFamily="34" charset="0"/>
              <a:buChar char="•"/>
            </a:pPr>
            <a:r>
              <a:rPr lang="en-US" sz="3600" b="1" dirty="0"/>
              <a:t>Somalia: </a:t>
            </a:r>
            <a:r>
              <a:rPr lang="en-US" sz="3600" dirty="0">
                <a:solidFill>
                  <a:prstClr val="black"/>
                </a:solidFill>
              </a:rPr>
              <a:t>Mogadishu &amp; </a:t>
            </a:r>
            <a:r>
              <a:rPr lang="en-US" sz="3600" dirty="0" err="1">
                <a:solidFill>
                  <a:prstClr val="black"/>
                </a:solidFill>
              </a:rPr>
              <a:t>Baidoa</a:t>
            </a:r>
            <a:endParaRPr lang="en-US" sz="3600" dirty="0">
              <a:solidFill>
                <a:prstClr val="black"/>
              </a:solidFill>
            </a:endParaRPr>
          </a:p>
          <a:p>
            <a:pPr defTabSz="457200"/>
            <a:endParaRPr lang="en-US" sz="3600" dirty="0">
              <a:solidFill>
                <a:prstClr val="black"/>
              </a:solidFill>
            </a:endParaRPr>
          </a:p>
          <a:p>
            <a:pPr defTabSz="457200"/>
            <a:r>
              <a:rPr lang="en-US" sz="3600" b="1" dirty="0" smtClean="0">
                <a:solidFill>
                  <a:srgbClr val="AF161E"/>
                </a:solidFill>
              </a:rPr>
              <a:t>130 </a:t>
            </a:r>
            <a:r>
              <a:rPr lang="en-US" sz="3600" b="1" dirty="0">
                <a:solidFill>
                  <a:srgbClr val="AF161E"/>
                </a:solidFill>
              </a:rPr>
              <a:t>interviews  </a:t>
            </a:r>
            <a:r>
              <a:rPr lang="en-US" sz="3600" b="1" dirty="0"/>
              <a:t>with some </a:t>
            </a:r>
            <a:r>
              <a:rPr lang="en-US" sz="3600" b="1" dirty="0">
                <a:solidFill>
                  <a:srgbClr val="AF161E"/>
                </a:solidFill>
              </a:rPr>
              <a:t>250 individuals</a:t>
            </a:r>
          </a:p>
          <a:p>
            <a:pPr marL="914400" lvl="1" indent="-457200" defTabSz="457200">
              <a:buFont typeface="Arial" panose="020B0604020202020204" pitchFamily="34" charset="0"/>
              <a:buChar char="•"/>
            </a:pPr>
            <a:endParaRPr lang="en-US" sz="3600" dirty="0">
              <a:solidFill>
                <a:prstClr val="black"/>
              </a:solidFill>
            </a:endParaRPr>
          </a:p>
          <a:p>
            <a:pPr defTabSz="457200"/>
            <a:r>
              <a:rPr lang="en-US" sz="3600" b="1" dirty="0" smtClean="0"/>
              <a:t>Analytic </a:t>
            </a:r>
            <a:r>
              <a:rPr lang="en-US" sz="3600" b="1" dirty="0"/>
              <a:t>Approach: </a:t>
            </a:r>
            <a:r>
              <a:rPr lang="en-US" sz="3600" dirty="0">
                <a:solidFill>
                  <a:prstClr val="black"/>
                </a:solidFill>
              </a:rPr>
              <a:t>micro-level focus; perception-based</a:t>
            </a:r>
          </a:p>
          <a:p>
            <a:pPr defTabSz="457200"/>
            <a:endParaRPr lang="en-US" sz="3200" dirty="0">
              <a:solidFill>
                <a:prstClr val="black"/>
              </a:solidFill>
              <a:latin typeface="News Gothic MT"/>
            </a:endParaRPr>
          </a:p>
          <a:p>
            <a:pPr marL="285750" lvl="0" indent="-285750" defTabSz="457200">
              <a:buFont typeface="Wingdings" charset="2"/>
              <a:buChar char="Ø"/>
            </a:pPr>
            <a:endParaRPr lang="en-US" sz="3200" dirty="0">
              <a:solidFill>
                <a:prstClr val="black"/>
              </a:solidFill>
              <a:latin typeface="News Gothic MT"/>
            </a:endParaRPr>
          </a:p>
        </p:txBody>
      </p:sp>
      <p:pic>
        <p:nvPicPr>
          <p:cNvPr id="8" name="Picture 7" descr="ReDSS Fina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491" y="193974"/>
            <a:ext cx="3001627" cy="762956"/>
          </a:xfrm>
          <a:prstGeom prst="rect">
            <a:avLst/>
          </a:prstGeom>
          <a:noFill/>
          <a:ln>
            <a:noFill/>
          </a:ln>
        </p:spPr>
      </p:pic>
    </p:spTree>
    <p:extLst>
      <p:ext uri="{BB962C8B-B14F-4D97-AF65-F5344CB8AC3E}">
        <p14:creationId xmlns:p14="http://schemas.microsoft.com/office/powerpoint/2010/main" val="3628633450"/>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1E84-6B42-481D-85F2-CE3DEC7A5F76}"/>
              </a:ext>
            </a:extLst>
          </p:cNvPr>
          <p:cNvSpPr>
            <a:spLocks noGrp="1"/>
          </p:cNvSpPr>
          <p:nvPr>
            <p:ph type="title"/>
          </p:nvPr>
        </p:nvSpPr>
        <p:spPr>
          <a:xfrm>
            <a:off x="831850" y="1709738"/>
            <a:ext cx="10515600" cy="1601873"/>
          </a:xfrm>
        </p:spPr>
        <p:txBody>
          <a:bodyPr/>
          <a:lstStyle/>
          <a:p>
            <a:r>
              <a:rPr lang="en-GB" b="1" dirty="0">
                <a:latin typeface="+mn-lt"/>
              </a:rPr>
              <a:t>What is the current situation?</a:t>
            </a:r>
          </a:p>
        </p:txBody>
      </p:sp>
      <p:sp>
        <p:nvSpPr>
          <p:cNvPr id="6" name="Text Placeholder 5">
            <a:extLst>
              <a:ext uri="{FF2B5EF4-FFF2-40B4-BE49-F238E27FC236}">
                <a16:creationId xmlns:a16="http://schemas.microsoft.com/office/drawing/2014/main" id="{25C31274-9144-4314-BA8E-A6737370BA1F}"/>
              </a:ext>
            </a:extLst>
          </p:cNvPr>
          <p:cNvSpPr>
            <a:spLocks noGrp="1"/>
          </p:cNvSpPr>
          <p:nvPr>
            <p:ph type="body" idx="1"/>
          </p:nvPr>
        </p:nvSpPr>
        <p:spPr>
          <a:xfrm>
            <a:off x="831850" y="3480220"/>
            <a:ext cx="10515600" cy="1500187"/>
          </a:xfrm>
        </p:spPr>
        <p:txBody>
          <a:bodyPr>
            <a:normAutofit/>
          </a:bodyPr>
          <a:lstStyle/>
          <a:p>
            <a:r>
              <a:rPr lang="en-GB" sz="4000" b="1" dirty="0"/>
              <a:t>The lived experience of forced displacement in urban contexts</a:t>
            </a:r>
          </a:p>
        </p:txBody>
      </p:sp>
      <p:pic>
        <p:nvPicPr>
          <p:cNvPr id="4" name="Picture 3" descr="ReDSS Final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491" y="193974"/>
            <a:ext cx="3001627" cy="762956"/>
          </a:xfrm>
          <a:prstGeom prst="rect">
            <a:avLst/>
          </a:prstGeom>
          <a:noFill/>
          <a:ln>
            <a:noFill/>
          </a:ln>
        </p:spPr>
      </p:pic>
    </p:spTree>
    <p:extLst>
      <p:ext uri="{BB962C8B-B14F-4D97-AF65-F5344CB8AC3E}">
        <p14:creationId xmlns:p14="http://schemas.microsoft.com/office/powerpoint/2010/main" val="2105285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421173" y="947990"/>
            <a:ext cx="11141561" cy="672408"/>
          </a:xfrm>
        </p:spPr>
        <p:txBody>
          <a:bodyPr>
            <a:noAutofit/>
          </a:bodyPr>
          <a:lstStyle/>
          <a:p>
            <a:pPr algn="ctr"/>
            <a:r>
              <a:rPr lang="en-US" sz="4600" b="1" dirty="0">
                <a:solidFill>
                  <a:srgbClr val="AF161E"/>
                </a:solidFill>
                <a:latin typeface="+mn-lt"/>
              </a:rPr>
              <a:t>Factors Impacting Urban Experience</a:t>
            </a:r>
          </a:p>
        </p:txBody>
      </p:sp>
      <p:graphicFrame>
        <p:nvGraphicFramePr>
          <p:cNvPr id="9" name="Content Placeholder 3"/>
          <p:cNvGraphicFramePr>
            <a:graphicFrameLocks noGrp="1"/>
          </p:cNvGraphicFramePr>
          <p:nvPr>
            <p:ph sz="half" idx="1"/>
            <p:extLst>
              <p:ext uri="{D42A27DB-BD31-4B8C-83A1-F6EECF244321}">
                <p14:modId xmlns:p14="http://schemas.microsoft.com/office/powerpoint/2010/main" val="1499012221"/>
              </p:ext>
            </p:extLst>
          </p:nvPr>
        </p:nvGraphicFramePr>
        <p:xfrm>
          <a:off x="912994" y="1699449"/>
          <a:ext cx="9839887" cy="4741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0457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115786" y="49596"/>
            <a:ext cx="11141561" cy="691030"/>
          </a:xfrm>
        </p:spPr>
        <p:txBody>
          <a:bodyPr>
            <a:noAutofit/>
          </a:bodyPr>
          <a:lstStyle/>
          <a:p>
            <a:pPr algn="ctr"/>
            <a:r>
              <a:rPr lang="en-US" sz="4600" b="1" dirty="0">
                <a:latin typeface="+mn-lt"/>
              </a:rPr>
              <a:t/>
            </a:r>
            <a:br>
              <a:rPr lang="en-US" sz="4600" b="1" dirty="0">
                <a:latin typeface="+mn-lt"/>
              </a:rPr>
            </a:br>
            <a:r>
              <a:rPr lang="en-US" sz="4600" b="1" dirty="0" smtClean="0">
                <a:solidFill>
                  <a:srgbClr val="C00000"/>
                </a:solidFill>
                <a:latin typeface="+mn-lt"/>
              </a:rPr>
              <a:t>Kenya refugee case study</a:t>
            </a:r>
            <a:endParaRPr lang="en-US" sz="4600" b="1" dirty="0">
              <a:solidFill>
                <a:srgbClr val="C00000"/>
              </a:solidFill>
              <a:latin typeface="+mn-lt"/>
            </a:endParaRPr>
          </a:p>
        </p:txBody>
      </p:sp>
      <p:sp>
        <p:nvSpPr>
          <p:cNvPr id="3" name="Content Placeholder 2"/>
          <p:cNvSpPr>
            <a:spLocks noGrp="1"/>
          </p:cNvSpPr>
          <p:nvPr>
            <p:ph sz="half" idx="1"/>
          </p:nvPr>
        </p:nvSpPr>
        <p:spPr>
          <a:xfrm>
            <a:off x="719380" y="1150904"/>
            <a:ext cx="10947400" cy="5296818"/>
          </a:xfrm>
        </p:spPr>
        <p:txBody>
          <a:bodyPr>
            <a:noAutofit/>
          </a:bodyPr>
          <a:lstStyle/>
          <a:p>
            <a:pPr defTabSz="457200">
              <a:lnSpc>
                <a:spcPct val="100000"/>
              </a:lnSpc>
              <a:spcBef>
                <a:spcPts val="0"/>
              </a:spcBef>
              <a:defRPr/>
            </a:pPr>
            <a:r>
              <a:rPr lang="en-US" sz="3200" b="1" dirty="0">
                <a:solidFill>
                  <a:prstClr val="black"/>
                </a:solidFill>
              </a:rPr>
              <a:t>Securitization of the refugee </a:t>
            </a:r>
            <a:r>
              <a:rPr lang="en-US" sz="3200" b="1" dirty="0" smtClean="0">
                <a:solidFill>
                  <a:prstClr val="black"/>
                </a:solidFill>
              </a:rPr>
              <a:t>issue</a:t>
            </a:r>
            <a:r>
              <a:rPr lang="en-US" sz="3200" dirty="0">
                <a:solidFill>
                  <a:prstClr val="black"/>
                </a:solidFill>
              </a:rPr>
              <a:t>:</a:t>
            </a:r>
            <a:r>
              <a:rPr lang="en-US" sz="3200" dirty="0" smtClean="0">
                <a:solidFill>
                  <a:prstClr val="black"/>
                </a:solidFill>
              </a:rPr>
              <a:t> leading to xenophobia </a:t>
            </a:r>
          </a:p>
          <a:p>
            <a:pPr defTabSz="457200">
              <a:lnSpc>
                <a:spcPct val="100000"/>
              </a:lnSpc>
              <a:spcBef>
                <a:spcPts val="0"/>
              </a:spcBef>
              <a:defRPr/>
            </a:pPr>
            <a:endParaRPr lang="en-US" sz="1600" dirty="0">
              <a:solidFill>
                <a:prstClr val="black"/>
              </a:solidFill>
            </a:endParaRPr>
          </a:p>
          <a:p>
            <a:pPr defTabSz="457200">
              <a:lnSpc>
                <a:spcPct val="100000"/>
              </a:lnSpc>
              <a:spcBef>
                <a:spcPts val="0"/>
              </a:spcBef>
              <a:defRPr/>
            </a:pPr>
            <a:r>
              <a:rPr lang="en-US" sz="3200" b="1" dirty="0" smtClean="0">
                <a:solidFill>
                  <a:prstClr val="black"/>
                </a:solidFill>
              </a:rPr>
              <a:t>Restrictive </a:t>
            </a:r>
            <a:r>
              <a:rPr lang="en-US" sz="3200" b="1" dirty="0">
                <a:solidFill>
                  <a:prstClr val="black"/>
                </a:solidFill>
              </a:rPr>
              <a:t>refugee </a:t>
            </a:r>
            <a:r>
              <a:rPr lang="en-US" sz="3200" b="1" dirty="0" smtClean="0">
                <a:solidFill>
                  <a:prstClr val="black"/>
                </a:solidFill>
              </a:rPr>
              <a:t>policies</a:t>
            </a:r>
            <a:r>
              <a:rPr lang="en-US" sz="3200" dirty="0" smtClean="0">
                <a:solidFill>
                  <a:prstClr val="black"/>
                </a:solidFill>
              </a:rPr>
              <a:t>: </a:t>
            </a:r>
            <a:r>
              <a:rPr lang="en-US" sz="3200" dirty="0">
                <a:solidFill>
                  <a:prstClr val="black"/>
                </a:solidFill>
              </a:rPr>
              <a:t>de facto encampment </a:t>
            </a:r>
            <a:r>
              <a:rPr lang="en-US" sz="3200" dirty="0" smtClean="0">
                <a:solidFill>
                  <a:prstClr val="black"/>
                </a:solidFill>
              </a:rPr>
              <a:t>policy and </a:t>
            </a:r>
            <a:r>
              <a:rPr lang="en-US" sz="3200" dirty="0">
                <a:solidFill>
                  <a:prstClr val="black"/>
                </a:solidFill>
              </a:rPr>
              <a:t>threats to asylum </a:t>
            </a:r>
            <a:r>
              <a:rPr lang="en-US" sz="3200" dirty="0" smtClean="0">
                <a:solidFill>
                  <a:prstClr val="black"/>
                </a:solidFill>
              </a:rPr>
              <a:t>space </a:t>
            </a:r>
            <a:r>
              <a:rPr lang="en-US" sz="3200" dirty="0">
                <a:solidFill>
                  <a:prstClr val="black"/>
                </a:solidFill>
              </a:rPr>
              <a:t>limit opportunities for </a:t>
            </a:r>
            <a:r>
              <a:rPr lang="en-US" sz="3200" dirty="0" smtClean="0">
                <a:solidFill>
                  <a:prstClr val="black"/>
                </a:solidFill>
              </a:rPr>
              <a:t>self-reliance</a:t>
            </a:r>
          </a:p>
          <a:p>
            <a:pPr defTabSz="457200">
              <a:lnSpc>
                <a:spcPct val="100000"/>
              </a:lnSpc>
              <a:spcBef>
                <a:spcPts val="0"/>
              </a:spcBef>
              <a:defRPr/>
            </a:pPr>
            <a:endParaRPr lang="en-US" sz="1600" dirty="0">
              <a:solidFill>
                <a:prstClr val="black"/>
              </a:solidFill>
            </a:endParaRPr>
          </a:p>
          <a:p>
            <a:pPr defTabSz="457200">
              <a:lnSpc>
                <a:spcPct val="100000"/>
              </a:lnSpc>
              <a:spcBef>
                <a:spcPts val="0"/>
              </a:spcBef>
              <a:defRPr/>
            </a:pPr>
            <a:r>
              <a:rPr lang="en-US" sz="3200" b="1" dirty="0" smtClean="0">
                <a:solidFill>
                  <a:prstClr val="black"/>
                </a:solidFill>
              </a:rPr>
              <a:t>Limited protection space:</a:t>
            </a:r>
            <a:r>
              <a:rPr lang="en-US" sz="3200" dirty="0" smtClean="0">
                <a:solidFill>
                  <a:prstClr val="black"/>
                </a:solidFill>
              </a:rPr>
              <a:t> police seen as a threat</a:t>
            </a:r>
            <a:endParaRPr lang="en-US" sz="3200" dirty="0">
              <a:solidFill>
                <a:prstClr val="black"/>
              </a:solidFill>
            </a:endParaRPr>
          </a:p>
          <a:p>
            <a:pPr marL="0" indent="0" defTabSz="457200">
              <a:lnSpc>
                <a:spcPct val="100000"/>
              </a:lnSpc>
              <a:spcBef>
                <a:spcPts val="0"/>
              </a:spcBef>
              <a:buNone/>
              <a:defRPr/>
            </a:pPr>
            <a:endParaRPr lang="en-US" sz="1600" dirty="0" smtClean="0">
              <a:solidFill>
                <a:prstClr val="black"/>
              </a:solidFill>
            </a:endParaRPr>
          </a:p>
          <a:p>
            <a:pPr defTabSz="457200">
              <a:lnSpc>
                <a:spcPct val="100000"/>
              </a:lnSpc>
              <a:spcBef>
                <a:spcPts val="0"/>
              </a:spcBef>
              <a:defRPr/>
            </a:pPr>
            <a:r>
              <a:rPr lang="en-US" sz="3200" b="1" dirty="0" smtClean="0">
                <a:solidFill>
                  <a:prstClr val="black"/>
                </a:solidFill>
              </a:rPr>
              <a:t>Access to essential needs</a:t>
            </a:r>
            <a:r>
              <a:rPr lang="en-US" sz="3200" dirty="0" smtClean="0">
                <a:solidFill>
                  <a:prstClr val="black"/>
                </a:solidFill>
              </a:rPr>
              <a:t>: no direct assistance but refugees are facilitated </a:t>
            </a:r>
            <a:r>
              <a:rPr lang="en-US" sz="3200" dirty="0">
                <a:solidFill>
                  <a:prstClr val="black"/>
                </a:solidFill>
              </a:rPr>
              <a:t>to access existing </a:t>
            </a:r>
            <a:r>
              <a:rPr lang="en-US" sz="3200" dirty="0" smtClean="0">
                <a:solidFill>
                  <a:prstClr val="black"/>
                </a:solidFill>
              </a:rPr>
              <a:t>services</a:t>
            </a:r>
            <a:endParaRPr lang="en-US" sz="3200" dirty="0">
              <a:solidFill>
                <a:prstClr val="black"/>
              </a:solidFill>
            </a:endParaRPr>
          </a:p>
          <a:p>
            <a:pPr marL="0" indent="0" defTabSz="457200">
              <a:lnSpc>
                <a:spcPct val="100000"/>
              </a:lnSpc>
              <a:spcBef>
                <a:spcPts val="0"/>
              </a:spcBef>
              <a:buNone/>
              <a:defRPr/>
            </a:pPr>
            <a:endParaRPr lang="en-US" sz="1600" dirty="0">
              <a:solidFill>
                <a:prstClr val="black"/>
              </a:solidFill>
            </a:endParaRPr>
          </a:p>
          <a:p>
            <a:pPr defTabSz="457200">
              <a:lnSpc>
                <a:spcPct val="100000"/>
              </a:lnSpc>
              <a:spcBef>
                <a:spcPts val="0"/>
              </a:spcBef>
              <a:defRPr/>
            </a:pPr>
            <a:r>
              <a:rPr lang="en-US" sz="3200" b="1" dirty="0" smtClean="0">
                <a:solidFill>
                  <a:prstClr val="black"/>
                </a:solidFill>
              </a:rPr>
              <a:t>Lack </a:t>
            </a:r>
            <a:r>
              <a:rPr lang="en-US" sz="3200" b="1" dirty="0">
                <a:solidFill>
                  <a:prstClr val="black"/>
                </a:solidFill>
              </a:rPr>
              <a:t>of the right to </a:t>
            </a:r>
            <a:r>
              <a:rPr lang="en-US" sz="3200" b="1" dirty="0" smtClean="0">
                <a:solidFill>
                  <a:prstClr val="black"/>
                </a:solidFill>
              </a:rPr>
              <a:t>work: </a:t>
            </a:r>
            <a:r>
              <a:rPr lang="en-US" sz="3200" dirty="0" smtClean="0">
                <a:solidFill>
                  <a:prstClr val="black"/>
                </a:solidFill>
              </a:rPr>
              <a:t>non issuance of work permits</a:t>
            </a:r>
            <a:endParaRPr lang="en-US" sz="3200" dirty="0">
              <a:solidFill>
                <a:prstClr val="black"/>
              </a:solidFill>
            </a:endParaRPr>
          </a:p>
          <a:p>
            <a:pPr marL="0" indent="0" defTabSz="457200">
              <a:lnSpc>
                <a:spcPct val="100000"/>
              </a:lnSpc>
              <a:spcBef>
                <a:spcPts val="0"/>
              </a:spcBef>
              <a:buNone/>
              <a:defRPr/>
            </a:pPr>
            <a:endParaRPr lang="en-US" sz="1600" dirty="0">
              <a:solidFill>
                <a:prstClr val="black"/>
              </a:solidFill>
            </a:endParaRPr>
          </a:p>
          <a:p>
            <a:pPr defTabSz="457200">
              <a:lnSpc>
                <a:spcPct val="100000"/>
              </a:lnSpc>
              <a:spcBef>
                <a:spcPts val="0"/>
              </a:spcBef>
              <a:defRPr/>
            </a:pPr>
            <a:r>
              <a:rPr lang="en-US" sz="3200" b="1" dirty="0">
                <a:solidFill>
                  <a:prstClr val="black"/>
                </a:solidFill>
              </a:rPr>
              <a:t>Relationships with the host </a:t>
            </a:r>
            <a:r>
              <a:rPr lang="en-US" sz="3200" b="1" dirty="0" smtClean="0">
                <a:solidFill>
                  <a:prstClr val="black"/>
                </a:solidFill>
              </a:rPr>
              <a:t>populations:  </a:t>
            </a:r>
            <a:r>
              <a:rPr lang="en-US" sz="3200" dirty="0" smtClean="0">
                <a:solidFill>
                  <a:prstClr val="black"/>
                </a:solidFill>
              </a:rPr>
              <a:t>varies </a:t>
            </a:r>
            <a:r>
              <a:rPr lang="en-US" sz="3200" dirty="0">
                <a:solidFill>
                  <a:prstClr val="black"/>
                </a:solidFill>
              </a:rPr>
              <a:t>significantly according to sub-contexts. </a:t>
            </a:r>
          </a:p>
        </p:txBody>
      </p:sp>
    </p:spTree>
    <p:extLst>
      <p:ext uri="{BB962C8B-B14F-4D97-AF65-F5344CB8AC3E}">
        <p14:creationId xmlns:p14="http://schemas.microsoft.com/office/powerpoint/2010/main" val="1362281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Rétrospectiv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22804</TotalTime>
  <Words>3897</Words>
  <Application>Microsoft Office PowerPoint</Application>
  <PresentationFormat>Widescreen</PresentationFormat>
  <Paragraphs>321</Paragraphs>
  <Slides>23</Slides>
  <Notes>21</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23</vt:i4>
      </vt:variant>
    </vt:vector>
  </HeadingPairs>
  <TitlesOfParts>
    <vt:vector size="34" baseType="lpstr">
      <vt:lpstr>MS PGothic</vt:lpstr>
      <vt:lpstr>Arial</vt:lpstr>
      <vt:lpstr>Calibri</vt:lpstr>
      <vt:lpstr>Calibri Light</vt:lpstr>
      <vt:lpstr>HelveticaNeueLTStd-Lt</vt:lpstr>
      <vt:lpstr>News Gothic MT</vt:lpstr>
      <vt:lpstr>Wingdings</vt:lpstr>
      <vt:lpstr>1_Rétrospective</vt:lpstr>
      <vt:lpstr>Office Theme</vt:lpstr>
      <vt:lpstr>1_Office Theme</vt:lpstr>
      <vt:lpstr>4_Office Theme</vt:lpstr>
      <vt:lpstr>       Analysis of Solutions Planning and Programming in Urban Contexts  Case studies from Nairobi- Kenya and  Mogadishu and Baidoa- Somalia </vt:lpstr>
      <vt:lpstr>PowerPoint Presentation</vt:lpstr>
      <vt:lpstr>Key objectives</vt:lpstr>
      <vt:lpstr>PowerPoint Presentation</vt:lpstr>
      <vt:lpstr>The study framework</vt:lpstr>
      <vt:lpstr>Methodology</vt:lpstr>
      <vt:lpstr>What is the current situation?</vt:lpstr>
      <vt:lpstr>Factors Impacting Urban Experience</vt:lpstr>
      <vt:lpstr> Kenya refugee case study</vt:lpstr>
      <vt:lpstr> Somalia IDPs case study</vt:lpstr>
      <vt:lpstr>PowerPoint Presentation</vt:lpstr>
      <vt:lpstr>What is Being Done?</vt:lpstr>
      <vt:lpstr>Responding to urban displacement Solutions oriented strategies being applied</vt:lpstr>
      <vt:lpstr>Current response strategies to urban displacement</vt:lpstr>
      <vt:lpstr>PowerPoint Presentation</vt:lpstr>
      <vt:lpstr> Opportunities</vt:lpstr>
      <vt:lpstr>Recommendations</vt:lpstr>
      <vt:lpstr>Apply ‘area-based’ &amp; ‘whole of society’ approaches more strategically</vt:lpstr>
      <vt:lpstr>Correlate in-house skills &amp; capacities with growing demands</vt:lpstr>
      <vt:lpstr>Prioritize Localized Operations </vt:lpstr>
      <vt:lpstr>Make social cohesion a more strategic objective</vt:lpstr>
      <vt:lpstr>Continue to evolve ‘Adaptive Programming’ </vt:lpstr>
      <vt:lpstr> Visit our website on: www.regionaldss.org and subscribe to our bi monthly newsletter   or write to us directly on: info@regionaldss.org  View ReDSS Solutions analysis dashboard on: http://redss.onalabs.org/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Patience Kiara</dc:creator>
  <cp:lastModifiedBy>Shezane</cp:lastModifiedBy>
  <cp:revision>697</cp:revision>
  <dcterms:created xsi:type="dcterms:W3CDTF">2016-03-29T07:41:25Z</dcterms:created>
  <dcterms:modified xsi:type="dcterms:W3CDTF">2018-04-13T11:31:09Z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